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18" r:id="rId3"/>
    <p:sldId id="319" r:id="rId4"/>
    <p:sldId id="320" r:id="rId5"/>
    <p:sldId id="321" r:id="rId7"/>
    <p:sldId id="339" r:id="rId8"/>
    <p:sldId id="322" r:id="rId9"/>
    <p:sldId id="360" r:id="rId10"/>
    <p:sldId id="324" r:id="rId11"/>
    <p:sldId id="356" r:id="rId12"/>
    <p:sldId id="348" r:id="rId13"/>
    <p:sldId id="361" r:id="rId14"/>
    <p:sldId id="362" r:id="rId15"/>
    <p:sldId id="349" r:id="rId16"/>
    <p:sldId id="357" r:id="rId17"/>
    <p:sldId id="327" r:id="rId18"/>
    <p:sldId id="350" r:id="rId19"/>
    <p:sldId id="358" r:id="rId20"/>
    <p:sldId id="352"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83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7" autoAdjust="0"/>
    <p:restoredTop sz="94660"/>
  </p:normalViewPr>
  <p:slideViewPr>
    <p:cSldViewPr>
      <p:cViewPr>
        <p:scale>
          <a:sx n="75" d="100"/>
          <a:sy n="75" d="100"/>
        </p:scale>
        <p:origin x="-1218" y="-222"/>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7BF1F-1FC2-4B73-A7C7-E609BE574CC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5419C-BB06-464D-9E41-AF619F8A61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4" name="日期占位符 3"/>
          <p:cNvSpPr>
            <a:spLocks noGrp="1"/>
          </p:cNvSpPr>
          <p:nvPr>
            <p:ph type="dt" sz="quarter" idx="1"/>
          </p:nvPr>
        </p:nvSpPr>
        <p:spPr/>
        <p:txBody>
          <a:bodyPr/>
          <a:lstStyle/>
          <a:p>
            <a:pPr>
              <a:defRPr/>
            </a:pPr>
            <a:fld id="{E8B98208-9D77-4A1D-A5C1-EB8E2E3963E7}" type="datetime1">
              <a:rPr lang="zh-CN" altLang="en-US" smtClean="0"/>
            </a:fld>
            <a:endParaRPr lang="zh-CN" altLang="en-US"/>
          </a:p>
        </p:txBody>
      </p:sp>
      <p:sp>
        <p:nvSpPr>
          <p:cNvPr id="5" name="灯片编号占位符 4"/>
          <p:cNvSpPr>
            <a:spLocks noGrp="1"/>
          </p:cNvSpPr>
          <p:nvPr>
            <p:ph type="sldNum" sz="quarter" idx="5"/>
          </p:nvPr>
        </p:nvSpPr>
        <p:spPr/>
        <p:txBody>
          <a:bodyPr/>
          <a:lstStyle/>
          <a:p>
            <a:pPr>
              <a:defRPr/>
            </a:pPr>
            <a:fld id="{C5F52167-0901-4004-8EAD-EBD3806999C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4" name="日期占位符 3"/>
          <p:cNvSpPr>
            <a:spLocks noGrp="1"/>
          </p:cNvSpPr>
          <p:nvPr>
            <p:ph type="dt" sz="quarter" idx="1"/>
          </p:nvPr>
        </p:nvSpPr>
        <p:spPr/>
        <p:txBody>
          <a:bodyPr/>
          <a:lstStyle/>
          <a:p>
            <a:pPr>
              <a:defRPr/>
            </a:pPr>
            <a:fld id="{E8B98208-9D77-4A1D-A5C1-EB8E2E3963E7}" type="datetime1">
              <a:rPr lang="zh-CN" altLang="en-US" smtClean="0"/>
            </a:fld>
            <a:endParaRPr lang="zh-CN" altLang="en-US"/>
          </a:p>
        </p:txBody>
      </p:sp>
      <p:sp>
        <p:nvSpPr>
          <p:cNvPr id="5" name="灯片编号占位符 4"/>
          <p:cNvSpPr>
            <a:spLocks noGrp="1"/>
          </p:cNvSpPr>
          <p:nvPr>
            <p:ph type="sldNum" sz="quarter" idx="5"/>
          </p:nvPr>
        </p:nvSpPr>
        <p:spPr/>
        <p:txBody>
          <a:bodyPr/>
          <a:lstStyle/>
          <a:p>
            <a:pPr>
              <a:defRPr/>
            </a:pPr>
            <a:fld id="{C5F52167-0901-4004-8EAD-EBD3806999C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606C69-AF1F-45FB-B10A-15EA32DDC9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71669-692E-4AE2-A984-6FFD6059C33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606C69-AF1F-45FB-B10A-15EA32DDC9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71669-692E-4AE2-A984-6FFD6059C33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606C69-AF1F-45FB-B10A-15EA32DDC9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71669-692E-4AE2-A984-6FFD6059C33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606C69-AF1F-45FB-B10A-15EA32DDC9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71669-692E-4AE2-A984-6FFD6059C33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606C69-AF1F-45FB-B10A-15EA32DDC9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71669-692E-4AE2-A984-6FFD6059C33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606C69-AF1F-45FB-B10A-15EA32DDC9E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471669-692E-4AE2-A984-6FFD6059C33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606C69-AF1F-45FB-B10A-15EA32DDC9E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471669-692E-4AE2-A984-6FFD6059C33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606C69-AF1F-45FB-B10A-15EA32DDC9E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471669-692E-4AE2-A984-6FFD6059C33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606C69-AF1F-45FB-B10A-15EA32DDC9E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471669-692E-4AE2-A984-6FFD6059C33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606C69-AF1F-45FB-B10A-15EA32DDC9E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471669-692E-4AE2-A984-6FFD6059C33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606C69-AF1F-45FB-B10A-15EA32DDC9E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471669-692E-4AE2-A984-6FFD6059C33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06C69-AF1F-45FB-B10A-15EA32DDC9E2}"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71669-692E-4AE2-A984-6FFD6059C33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pn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2" Type="http://schemas.openxmlformats.org/officeDocument/2006/relationships/slideLayout" Target="../slideLayouts/slideLayout1.xml"/><Relationship Id="rId11" Type="http://schemas.openxmlformats.org/officeDocument/2006/relationships/image" Target="../media/image10.png"/><Relationship Id="rId10" Type="http://schemas.microsoft.com/office/2007/relationships/hdphoto" Target="../media/hdphoto1.wdp"/><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6.jpeg"/><Relationship Id="rId7" Type="http://schemas.openxmlformats.org/officeDocument/2006/relationships/image" Target="../media/image35.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9.jpeg"/><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image" Target="../media/image28.jpeg"/></Relationships>
</file>

<file path=ppt/slides/_rels/slide15.xml.rels><?xml version="1.0" encoding="UTF-8" standalone="yes"?>
<Relationships xmlns="http://schemas.openxmlformats.org/package/2006/relationships"><Relationship Id="rId9" Type="http://schemas.microsoft.com/office/2007/relationships/hdphoto" Target="../media/hdphoto5.wdp"/><Relationship Id="rId8" Type="http://schemas.openxmlformats.org/officeDocument/2006/relationships/image" Target="../media/image40.jpeg"/><Relationship Id="rId7" Type="http://schemas.microsoft.com/office/2007/relationships/hdphoto" Target="../media/hdphoto4.wdp"/><Relationship Id="rId6" Type="http://schemas.openxmlformats.org/officeDocument/2006/relationships/image" Target="../media/image39.jpeg"/><Relationship Id="rId5" Type="http://schemas.openxmlformats.org/officeDocument/2006/relationships/image" Target="../media/image13.jpe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7.png"/><Relationship Id="rId14" Type="http://schemas.openxmlformats.org/officeDocument/2006/relationships/slideLayout" Target="../slideLayouts/slideLayout1.xml"/><Relationship Id="rId13" Type="http://schemas.microsoft.com/office/2007/relationships/hdphoto" Target="../media/hdphoto6.wdp"/><Relationship Id="rId12" Type="http://schemas.openxmlformats.org/officeDocument/2006/relationships/image" Target="../media/image43.jpeg"/><Relationship Id="rId11" Type="http://schemas.openxmlformats.org/officeDocument/2006/relationships/image" Target="../media/image42.jpeg"/><Relationship Id="rId10" Type="http://schemas.openxmlformats.org/officeDocument/2006/relationships/image" Target="../media/image41.jpeg"/><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9" Type="http://schemas.openxmlformats.org/officeDocument/2006/relationships/image" Target="../media/image49.jpeg"/><Relationship Id="rId8" Type="http://schemas.openxmlformats.org/officeDocument/2006/relationships/image" Target="../media/image13.jpeg"/><Relationship Id="rId7" Type="http://schemas.microsoft.com/office/2007/relationships/hdphoto" Target="../media/hdphoto7.wdp"/><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0" Type="http://schemas.openxmlformats.org/officeDocument/2006/relationships/slideLayout" Target="../slideLayouts/slideLayout1.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4.jpeg"/><Relationship Id="rId7" Type="http://schemas.openxmlformats.org/officeDocument/2006/relationships/image" Target="../media/image53.jpeg"/><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13.jpeg"/><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microsoft.com/office/2007/relationships/hdphoto" Target="../media/hdphoto8.wdp"/><Relationship Id="rId6" Type="http://schemas.openxmlformats.org/officeDocument/2006/relationships/image" Target="../media/image56.png"/><Relationship Id="rId5" Type="http://schemas.openxmlformats.org/officeDocument/2006/relationships/image" Target="../media/image6.jpeg"/><Relationship Id="rId4" Type="http://schemas.openxmlformats.org/officeDocument/2006/relationships/image" Target="../media/image55.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7.pn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image" Target="../media/image19.jpeg"/><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3.jpeg"/><Relationship Id="rId4" Type="http://schemas.openxmlformats.org/officeDocument/2006/relationships/image" Target="../media/image13.jpeg"/><Relationship Id="rId3" Type="http://schemas.microsoft.com/office/2007/relationships/hdphoto" Target="../media/hdphoto2.wdp"/><Relationship Id="rId2" Type="http://schemas.openxmlformats.org/officeDocument/2006/relationships/image" Target="../media/image16.png"/><Relationship Id="rId11" Type="http://schemas.openxmlformats.org/officeDocument/2006/relationships/slideLayout" Target="../slideLayouts/slideLayout2.xml"/><Relationship Id="rId10" Type="http://schemas.openxmlformats.org/officeDocument/2006/relationships/image" Target="../media/image21.jpe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3.jpeg"/><Relationship Id="rId6" Type="http://schemas.microsoft.com/office/2007/relationships/hdphoto" Target="../media/hdphoto3.wdp"/><Relationship Id="rId5" Type="http://schemas.openxmlformats.org/officeDocument/2006/relationships/image" Target="../media/image22.jpeg"/><Relationship Id="rId4" Type="http://schemas.openxmlformats.org/officeDocument/2006/relationships/image" Target="../media/image13.jpeg"/><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image" Target="../media/image19.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7.jpeg"/><Relationship Id="rId7" Type="http://schemas.openxmlformats.org/officeDocument/2006/relationships/image" Target="../media/image26.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3.jpeg"/><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image" Target="../media/image28.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墨山水"/>
          <p:cNvPicPr>
            <a:picLocks noChangeAspect="1" noChangeArrowheads="1"/>
          </p:cNvPicPr>
          <p:nvPr/>
        </p:nvPicPr>
        <p:blipFill rotWithShape="1">
          <a:blip r:embed="rId1" cstate="print">
            <a:clrChange>
              <a:clrFrom>
                <a:srgbClr val="FDFDFD"/>
              </a:clrFrom>
              <a:clrTo>
                <a:srgbClr val="FDFDFD">
                  <a:alpha val="0"/>
                </a:srgbClr>
              </a:clrTo>
            </a:clrChange>
            <a:extLst>
              <a:ext uri="{28A0092B-C50C-407E-A947-70E740481C1C}">
                <a14:useLocalDpi xmlns:a14="http://schemas.microsoft.com/office/drawing/2010/main" val="0"/>
              </a:ext>
            </a:extLst>
          </a:blip>
          <a:srcRect r="43913" b="45136"/>
          <a:stretch>
            <a:fillRect/>
          </a:stretch>
        </p:blipFill>
        <p:spPr bwMode="auto">
          <a:xfrm>
            <a:off x="-9442" y="2681255"/>
            <a:ext cx="4844562" cy="236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9260" t="44759" b="42164"/>
          <a:stretch>
            <a:fillRect/>
          </a:stretch>
        </p:blipFill>
        <p:spPr bwMode="auto">
          <a:xfrm>
            <a:off x="6404871" y="3598709"/>
            <a:ext cx="2755607" cy="89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花瓣5"/>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3303" t="38004" r="45333" b="44006"/>
          <a:stretch>
            <a:fillRect/>
          </a:stretch>
        </p:blipFill>
        <p:spPr bwMode="auto">
          <a:xfrm>
            <a:off x="917575" y="1977063"/>
            <a:ext cx="931984" cy="111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花瓣4"/>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5568" t="89256" r="34866"/>
          <a:stretch>
            <a:fillRect/>
          </a:stretch>
        </p:blipFill>
        <p:spPr bwMode="auto">
          <a:xfrm>
            <a:off x="2751992" y="6409592"/>
            <a:ext cx="1163258" cy="44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花瓣"/>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a:off x="5285832" y="3400208"/>
            <a:ext cx="813698" cy="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descr="花瓣3"/>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52297" r="50000"/>
          <a:stretch>
            <a:fillRect/>
          </a:stretch>
        </p:blipFill>
        <p:spPr bwMode="auto">
          <a:xfrm>
            <a:off x="0" y="5345723"/>
            <a:ext cx="917575" cy="151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C:\Users\owen\Desktop\肖雅婷\未标题-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5816" y="-530832"/>
            <a:ext cx="3261969" cy="2574244"/>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2163294" y="4387432"/>
            <a:ext cx="4950637" cy="523220"/>
          </a:xfrm>
          <a:prstGeom prst="rect">
            <a:avLst/>
          </a:prstGeom>
        </p:spPr>
        <p:txBody>
          <a:bodyPr wrap="square">
            <a:spAutoFit/>
          </a:bodyPr>
          <a:lstStyle/>
          <a:p>
            <a:pPr algn="ctr">
              <a:defRPr/>
            </a:pPr>
            <a:r>
              <a:rPr lang="zh-CN" altLang="en-US" sz="2800" dirty="0" smtClean="0">
                <a:latin typeface="华文隶书" panose="02010800040101010101" pitchFamily="2" charset="-122"/>
                <a:ea typeface="华文隶书" panose="02010800040101010101" pitchFamily="2" charset="-122"/>
              </a:rPr>
              <a:t>项目简介</a:t>
            </a:r>
            <a:endParaRPr lang="zh-CN" altLang="en-US" sz="2800" dirty="0">
              <a:latin typeface="华文隶书" panose="02010800040101010101" pitchFamily="2" charset="-122"/>
              <a:ea typeface="华文隶书" panose="02010800040101010101" pitchFamily="2" charset="-122"/>
            </a:endParaRPr>
          </a:p>
        </p:txBody>
      </p:sp>
      <p:sp>
        <p:nvSpPr>
          <p:cNvPr id="13" name="Rectangle 2"/>
          <p:cNvSpPr>
            <a:spLocks noChangeArrowheads="1"/>
          </p:cNvSpPr>
          <p:nvPr/>
        </p:nvSpPr>
        <p:spPr bwMode="ltGray">
          <a:xfrm>
            <a:off x="595708" y="3112794"/>
            <a:ext cx="8066632" cy="10156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fontAlgn="auto">
              <a:spcBef>
                <a:spcPts val="0"/>
              </a:spcBef>
              <a:spcAft>
                <a:spcPts val="0"/>
              </a:spcAft>
              <a:defRPr/>
            </a:pPr>
            <a:r>
              <a:rPr lang="zh-CN" altLang="en-US" sz="6000" dirty="0" smtClean="0">
                <a:solidFill>
                  <a:srgbClr val="030708"/>
                </a:solidFill>
                <a:latin typeface="华文隶书" panose="02010800040101010101" pitchFamily="2" charset="-122"/>
                <a:ea typeface="华文隶书" panose="02010800040101010101" pitchFamily="2" charset="-122"/>
                <a:cs typeface="经典繁毛楷" pitchFamily="49" charset="-122"/>
              </a:rPr>
              <a:t>大型历史话剧</a:t>
            </a:r>
            <a:r>
              <a:rPr lang="en-US" altLang="zh-CN" sz="6000" dirty="0" smtClean="0">
                <a:solidFill>
                  <a:srgbClr val="030708"/>
                </a:solidFill>
                <a:latin typeface="华文隶书" panose="02010800040101010101" pitchFamily="2" charset="-122"/>
                <a:ea typeface="华文隶书" panose="02010800040101010101" pitchFamily="2" charset="-122"/>
                <a:cs typeface="经典繁毛楷" pitchFamily="49" charset="-122"/>
              </a:rPr>
              <a:t>《</a:t>
            </a:r>
            <a:r>
              <a:rPr lang="zh-CN" altLang="en-US" sz="6000" dirty="0" smtClean="0">
                <a:solidFill>
                  <a:srgbClr val="030708"/>
                </a:solidFill>
                <a:latin typeface="华文隶书" panose="02010800040101010101" pitchFamily="2" charset="-122"/>
                <a:ea typeface="华文隶书" panose="02010800040101010101" pitchFamily="2" charset="-122"/>
                <a:cs typeface="经典繁毛楷" pitchFamily="49" charset="-122"/>
              </a:rPr>
              <a:t>孔子</a:t>
            </a:r>
            <a:r>
              <a:rPr lang="en-US" altLang="zh-CN" sz="6000" dirty="0" smtClean="0">
                <a:solidFill>
                  <a:srgbClr val="030708"/>
                </a:solidFill>
                <a:latin typeface="华文隶书" panose="02010800040101010101" pitchFamily="2" charset="-122"/>
                <a:ea typeface="华文隶书" panose="02010800040101010101" pitchFamily="2" charset="-122"/>
                <a:cs typeface="经典繁毛楷" pitchFamily="49" charset="-122"/>
              </a:rPr>
              <a:t>》</a:t>
            </a:r>
            <a:endParaRPr lang="zh-CN" altLang="en-US" sz="6000" dirty="0">
              <a:solidFill>
                <a:srgbClr val="030708"/>
              </a:solidFill>
              <a:latin typeface="华文隶书" panose="02010800040101010101" pitchFamily="2" charset="-122"/>
              <a:ea typeface="华文隶书" panose="02010800040101010101" pitchFamily="2" charset="-122"/>
              <a:cs typeface="经典繁毛楷" pitchFamily="49" charset="-122"/>
            </a:endParaRPr>
          </a:p>
        </p:txBody>
      </p:sp>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2370" y="1124744"/>
            <a:ext cx="1228860" cy="2143825"/>
          </a:xfrm>
          <a:prstGeom prst="rect">
            <a:avLst/>
          </a:prstGeom>
        </p:spPr>
      </p:pic>
      <p:pic>
        <p:nvPicPr>
          <p:cNvPr id="14" name="Picture 2"/>
          <p:cNvPicPr>
            <a:picLocks noChangeAspect="1" noChangeArrowheads="1"/>
          </p:cNvPicPr>
          <p:nvPr/>
        </p:nvPicPr>
        <p:blipFill rotWithShape="1">
          <a:blip r:embed="rId9" cstate="print">
            <a:grayscl/>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rcRect l="12524" t="17742" r="30010" b="17742"/>
          <a:stretch>
            <a:fillRect/>
          </a:stretch>
        </p:blipFill>
        <p:spPr bwMode="auto">
          <a:xfrm>
            <a:off x="3490676"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l="12791" t="21098" r="12675" b="15664"/>
          <a:stretch>
            <a:fillRect/>
          </a:stretch>
        </p:blipFill>
        <p:spPr bwMode="auto">
          <a:xfrm>
            <a:off x="294963" y="404664"/>
            <a:ext cx="2457029"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TextBox 15"/>
          <p:cNvSpPr>
            <a:spLocks noChangeArrowheads="1"/>
          </p:cNvSpPr>
          <p:nvPr/>
        </p:nvSpPr>
        <p:spPr bwMode="auto">
          <a:xfrm>
            <a:off x="3851920" y="908720"/>
            <a:ext cx="122413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800" dirty="0">
                <a:latin typeface="经典繁毛楷" pitchFamily="49" charset="-122"/>
                <a:ea typeface="经典繁毛楷" pitchFamily="49" charset="-122"/>
                <a:cs typeface="经典繁毛楷" pitchFamily="49" charset="-122"/>
                <a:sym typeface="叶根友毛笔行书简体" pitchFamily="2" charset="-122"/>
              </a:rPr>
              <a:t>三</a:t>
            </a:r>
            <a:endParaRPr lang="zh-CN" altLang="en-US" dirty="0">
              <a:latin typeface="经典繁毛楷" pitchFamily="49" charset="-122"/>
              <a:ea typeface="经典繁毛楷" pitchFamily="49" charset="-122"/>
              <a:cs typeface="经典繁毛楷" pitchFamily="49" charset="-122"/>
            </a:endParaRPr>
          </a:p>
        </p:txBody>
      </p:sp>
      <p:pic>
        <p:nvPicPr>
          <p:cNvPr id="18" name="Picture 12" descr="C:\Users\owen\Desktop\肖雅婷\未标题-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94199" y="-461282"/>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C:\Users\owen\Desktop\肖雅婷\未标题-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0800000">
            <a:off x="3316977" y="5054296"/>
            <a:ext cx="2263135" cy="22631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25656" y="3068960"/>
            <a:ext cx="800219" cy="2196244"/>
          </a:xfrm>
          <a:prstGeom prst="rect">
            <a:avLst/>
          </a:prstGeom>
          <a:noFill/>
        </p:spPr>
        <p:txBody>
          <a:bodyPr vert="eaVert" wrap="square" rtlCol="0">
            <a:spAutoFit/>
          </a:bodyPr>
          <a:lstStyle/>
          <a:p>
            <a:r>
              <a:rPr lang="zh-CN" altLang="en-US" sz="4000" dirty="0" smtClean="0"/>
              <a:t>内容介绍</a:t>
            </a:r>
            <a:endParaRPr lang="zh-CN" altLang="en-US" sz="4000" dirty="0"/>
          </a:p>
        </p:txBody>
      </p:sp>
      <p:pic>
        <p:nvPicPr>
          <p:cNvPr id="6" name="图片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532777">
            <a:off x="3322434" y="942455"/>
            <a:ext cx="2300288"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descr="C:\Users\owen\Desktop\肖雅婷\未标题-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468560" y="2204864"/>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owen\Desktop\肖雅婷\未标题-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5400000">
            <a:off x="7308304" y="2386818"/>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descr="花瓣"/>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rot="14410653">
            <a:off x="1176875" y="3979127"/>
            <a:ext cx="757939" cy="86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花瓣"/>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rot="9579918">
            <a:off x="5722348" y="2341070"/>
            <a:ext cx="1145278" cy="131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40668" y="188640"/>
            <a:ext cx="3960440" cy="707886"/>
          </a:xfrm>
          <a:prstGeom prst="rect">
            <a:avLst/>
          </a:prstGeom>
          <a:noFill/>
          <a:effectLst>
            <a:reflection blurRad="50800" stA="94000" endPos="71000" dir="5400000" sy="-100000" algn="bl" rotWithShape="0"/>
          </a:effectLst>
        </p:spPr>
        <p:txBody>
          <a:bodyPr wrap="square" rtlCol="0">
            <a:spAutoFit/>
          </a:bodyPr>
          <a:lstStyle/>
          <a:p>
            <a:r>
              <a:rPr lang="zh-CN" altLang="en-US" sz="4000" dirty="0" smtClean="0">
                <a:solidFill>
                  <a:schemeClr val="accent2">
                    <a:lumMod val="75000"/>
                  </a:schemeClr>
                </a:solidFill>
                <a:latin typeface="华文行楷" panose="02010800040101010101" pitchFamily="2" charset="-122"/>
                <a:ea typeface="华文行楷" panose="02010800040101010101" pitchFamily="2" charset="-122"/>
              </a:rPr>
              <a:t>内容介绍</a:t>
            </a:r>
            <a:endParaRPr lang="zh-CN" altLang="en-US" sz="4000" dirty="0">
              <a:solidFill>
                <a:schemeClr val="accent2">
                  <a:lumMod val="75000"/>
                </a:schemeClr>
              </a:solidFill>
              <a:latin typeface="华文行楷" panose="02010800040101010101" pitchFamily="2" charset="-122"/>
              <a:ea typeface="华文行楷" panose="02010800040101010101" pitchFamily="2" charset="-122"/>
            </a:endParaRPr>
          </a:p>
        </p:txBody>
      </p:sp>
      <p:sp>
        <p:nvSpPr>
          <p:cNvPr id="2" name="矩形 1"/>
          <p:cNvSpPr/>
          <p:nvPr/>
        </p:nvSpPr>
        <p:spPr>
          <a:xfrm>
            <a:off x="995363" y="1571210"/>
            <a:ext cx="5166320" cy="2346155"/>
          </a:xfrm>
          <a:prstGeom prst="rect">
            <a:avLst/>
          </a:prstGeom>
        </p:spPr>
        <p:txBody>
          <a:bodyPr wrap="square">
            <a:spAutoFit/>
          </a:bodyPr>
          <a:lstStyle/>
          <a:p>
            <a:pPr>
              <a:lnSpc>
                <a:spcPct val="150000"/>
              </a:lnSpc>
            </a:pPr>
            <a:r>
              <a:rPr lang="en-US" altLang="zh-CN" sz="2000" dirty="0" smtClean="0">
                <a:latin typeface="华文中宋" panose="02010600040101010101" pitchFamily="2" charset="-122"/>
                <a:ea typeface="华文中宋" panose="02010600040101010101" pitchFamily="2" charset="-122"/>
              </a:rPr>
              <a:t>      </a:t>
            </a:r>
            <a:r>
              <a:rPr lang="zh-CN" altLang="zh-CN" sz="2000" dirty="0" smtClean="0">
                <a:latin typeface="华文中宋" panose="02010600040101010101" pitchFamily="2" charset="-122"/>
                <a:ea typeface="华文中宋" panose="02010600040101010101" pitchFamily="2" charset="-122"/>
              </a:rPr>
              <a:t>本</a:t>
            </a:r>
            <a:r>
              <a:rPr lang="zh-CN" altLang="zh-CN" sz="2000" dirty="0">
                <a:latin typeface="华文中宋" panose="02010600040101010101" pitchFamily="2" charset="-122"/>
                <a:ea typeface="华文中宋" panose="02010600040101010101" pitchFamily="2" charset="-122"/>
              </a:rPr>
              <a:t>剧以孔子为核心，以其中年后已形成自己的思想理论并在列国推行终不得实施为叙事线索，通过讲故事的形式，让人们在看到孔子的同时，也能够看到一个个生动的人物形象。</a:t>
            </a:r>
            <a:endParaRPr lang="zh-CN" altLang="zh-CN" sz="2000" dirty="0">
              <a:latin typeface="华文中宋" panose="02010600040101010101" pitchFamily="2" charset="-122"/>
              <a:ea typeface="华文中宋" panose="02010600040101010101" pitchFamily="2" charset="-122"/>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5" t="8894" r="6558" b="5198"/>
          <a:stretch>
            <a:fillRect/>
          </a:stretch>
        </p:blipFill>
        <p:spPr bwMode="auto">
          <a:xfrm>
            <a:off x="4828999" y="3804541"/>
            <a:ext cx="3528115" cy="2213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F:\LJ\话剧院\孔子剧照\IMG_362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847" t="6278" r="-408"/>
          <a:stretch>
            <a:fillRect/>
          </a:stretch>
        </p:blipFill>
        <p:spPr bwMode="auto">
          <a:xfrm>
            <a:off x="755576" y="4467998"/>
            <a:ext cx="3054424" cy="2107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LJ\话剧院\孔子剧照\IMG_364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200" t="10660" r="19367" b="5656"/>
          <a:stretch>
            <a:fillRect/>
          </a:stretch>
        </p:blipFill>
        <p:spPr bwMode="auto">
          <a:xfrm>
            <a:off x="6175747" y="204292"/>
            <a:ext cx="2590500" cy="220875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descr="C:\Users\owen\Desktop\肖雅婷\未标题-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468560" y="2204864"/>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owen\Desktop\肖雅婷\未标题-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5400000">
            <a:off x="7308304" y="2386818"/>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descr="花瓣"/>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rot="14410653">
            <a:off x="1176875" y="3979127"/>
            <a:ext cx="757939" cy="86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花瓣"/>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rot="9579918">
            <a:off x="5722348" y="2341070"/>
            <a:ext cx="1145278" cy="131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40668" y="188640"/>
            <a:ext cx="3960440" cy="707886"/>
          </a:xfrm>
          <a:prstGeom prst="rect">
            <a:avLst/>
          </a:prstGeom>
          <a:noFill/>
          <a:effectLst>
            <a:reflection blurRad="50800" stA="94000" endPos="71000" dir="5400000" sy="-100000" algn="bl" rotWithShape="0"/>
          </a:effectLst>
        </p:spPr>
        <p:txBody>
          <a:bodyPr wrap="square" rtlCol="0">
            <a:spAutoFit/>
          </a:bodyPr>
          <a:lstStyle/>
          <a:p>
            <a:r>
              <a:rPr lang="zh-CN" altLang="en-US" sz="4000" dirty="0" smtClean="0">
                <a:solidFill>
                  <a:schemeClr val="accent2">
                    <a:lumMod val="75000"/>
                  </a:schemeClr>
                </a:solidFill>
                <a:latin typeface="华文行楷" panose="02010800040101010101" pitchFamily="2" charset="-122"/>
                <a:ea typeface="华文行楷" panose="02010800040101010101" pitchFamily="2" charset="-122"/>
              </a:rPr>
              <a:t>内容介绍</a:t>
            </a:r>
            <a:endParaRPr lang="zh-CN" altLang="en-US" sz="4000" dirty="0">
              <a:solidFill>
                <a:schemeClr val="accent2">
                  <a:lumMod val="75000"/>
                </a:schemeClr>
              </a:solidFill>
              <a:latin typeface="华文行楷" panose="02010800040101010101" pitchFamily="2" charset="-122"/>
              <a:ea typeface="华文行楷" panose="02010800040101010101" pitchFamily="2" charset="-122"/>
            </a:endParaRPr>
          </a:p>
        </p:txBody>
      </p:sp>
      <p:sp>
        <p:nvSpPr>
          <p:cNvPr id="2" name="矩形 1"/>
          <p:cNvSpPr/>
          <p:nvPr/>
        </p:nvSpPr>
        <p:spPr>
          <a:xfrm>
            <a:off x="1000423" y="1625559"/>
            <a:ext cx="7087087" cy="3908762"/>
          </a:xfrm>
          <a:prstGeom prst="rect">
            <a:avLst/>
          </a:prstGeom>
        </p:spPr>
        <p:txBody>
          <a:bodyPr wrap="square">
            <a:spAutoFit/>
          </a:bodyPr>
          <a:lstStyle/>
          <a:p>
            <a:r>
              <a:rPr lang="zh-CN" altLang="en-US" sz="2400" b="1" dirty="0" smtClean="0">
                <a:solidFill>
                  <a:srgbClr val="FF0000"/>
                </a:solidFill>
                <a:latin typeface="华文中宋" panose="02010600040101010101" pitchFamily="2" charset="-122"/>
                <a:ea typeface="华文中宋" panose="02010600040101010101" pitchFamily="2" charset="-122"/>
              </a:rPr>
              <a:t>      </a:t>
            </a:r>
            <a:r>
              <a:rPr lang="zh-CN" altLang="en-US" sz="2800" b="1" dirty="0" smtClean="0">
                <a:solidFill>
                  <a:srgbClr val="FF0000"/>
                </a:solidFill>
                <a:latin typeface="华文中宋" panose="02010600040101010101" pitchFamily="2" charset="-122"/>
                <a:ea typeface="华文中宋" panose="02010600040101010101" pitchFamily="2" charset="-122"/>
              </a:rPr>
              <a:t>故事</a:t>
            </a:r>
            <a:r>
              <a:rPr lang="zh-CN" altLang="en-US" sz="2000" dirty="0">
                <a:latin typeface="华文中宋" panose="02010600040101010101" pitchFamily="2" charset="-122"/>
                <a:ea typeface="华文中宋" panose="02010600040101010101" pitchFamily="2" charset="-122"/>
              </a:rPr>
              <a:t>从孔子接受鲁昭公之托登门拜访鲁国权臣季平子</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年近不惑才踏上政治之路开始</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讲述了他经历三代鲁国君王，两次被迫告别妻儿远走他乡，漂泊十四年未得容身之地，最终未能实现其理想，带着深深遗憾离开自己深爱的土地和人民的悲剧一生。本剧将重点段落放在因见卫小君南子而遭受非议；迷路狼狈、为隐士奚落被形容为丧家之犬；绝粮于陈蔡；途径诸国终迎来鲁君的使者，却只请一名弟子回去出仕，自己仍只能心念鲁国和家人等篇章。本剧结束也是高潮段落是孔子漂泊十四年后，丧失实权的鲁哀公请回孔子并非指望他匡扶礼义，而仅仅是将他作一枚棋子来试探季康子。孔子拜访季府，却空等一场。自那日起，孔子闭门不出，专心著说，成书之日却念及颜回早逝，又听闻仲由不得善终而对天发问，恸哭不已。</a:t>
            </a:r>
            <a:endParaRPr lang="zh-CN" altLang="en-US" sz="2000"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descr="C:\Users\owen\Desktop\肖雅婷\未标题-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468560" y="2204864"/>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owen\Desktop\肖雅婷\未标题-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5400000">
            <a:off x="7308304" y="2386818"/>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C:\Users\Administrator\Desktop\孔子剧照1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418" r="6352" b="19502"/>
          <a:stretch>
            <a:fillRect/>
          </a:stretch>
        </p:blipFill>
        <p:spPr bwMode="auto">
          <a:xfrm>
            <a:off x="5297488" y="4219537"/>
            <a:ext cx="3594992" cy="1873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5" descr="花瓣"/>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rot="14410653">
            <a:off x="1176875" y="3979127"/>
            <a:ext cx="757939" cy="86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花瓣"/>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rot="9579918">
            <a:off x="5722348" y="2341070"/>
            <a:ext cx="1145278" cy="131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C:\Users\Administrator\Desktop\孔子剧照15.jpg"/>
          <p:cNvPicPr>
            <a:picLocks noChangeAspect="1" noChangeArrowheads="1"/>
          </p:cNvPicPr>
          <p:nvPr/>
        </p:nvPicPr>
        <p:blipFill rotWithShape="1">
          <a:blip r:embed="rId5">
            <a:extLst>
              <a:ext uri="{28A0092B-C50C-407E-A947-70E740481C1C}">
                <a14:useLocalDpi xmlns:a14="http://schemas.microsoft.com/office/drawing/2010/main" val="0"/>
              </a:ext>
            </a:extLst>
          </a:blip>
          <a:srcRect l="19105" t="35984" r="17156" b="20826"/>
          <a:stretch>
            <a:fillRect/>
          </a:stretch>
        </p:blipFill>
        <p:spPr bwMode="auto">
          <a:xfrm>
            <a:off x="5261278" y="404664"/>
            <a:ext cx="3597164" cy="1828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C:\Users\Administrator\Desktop\孔子剧照1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449" t="18193" r="14626" b="22783"/>
          <a:stretch>
            <a:fillRect/>
          </a:stretch>
        </p:blipFill>
        <p:spPr bwMode="auto">
          <a:xfrm>
            <a:off x="827584" y="1074315"/>
            <a:ext cx="3384376" cy="1922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descr="C:\Users\Administrator\Desktop\孔子剧照12.jpg"/>
          <p:cNvPicPr>
            <a:picLocks noChangeAspect="1" noChangeArrowheads="1"/>
          </p:cNvPicPr>
          <p:nvPr/>
        </p:nvPicPr>
        <p:blipFill rotWithShape="1">
          <a:blip r:embed="rId7">
            <a:extLst>
              <a:ext uri="{28A0092B-C50C-407E-A947-70E740481C1C}">
                <a14:useLocalDpi xmlns:a14="http://schemas.microsoft.com/office/drawing/2010/main" val="0"/>
              </a:ext>
            </a:extLst>
          </a:blip>
          <a:srcRect l="14250" t="22508" r="26235" b="25061"/>
          <a:stretch>
            <a:fillRect/>
          </a:stretch>
        </p:blipFill>
        <p:spPr bwMode="auto">
          <a:xfrm>
            <a:off x="3272391" y="2534204"/>
            <a:ext cx="3315833" cy="21909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C:\Users\Administrator\Desktop\孔子剧照17.jpg"/>
          <p:cNvPicPr>
            <a:picLocks noChangeAspect="1" noChangeArrowheads="1"/>
          </p:cNvPicPr>
          <p:nvPr/>
        </p:nvPicPr>
        <p:blipFill rotWithShape="1">
          <a:blip r:embed="rId8">
            <a:extLst>
              <a:ext uri="{28A0092B-C50C-407E-A947-70E740481C1C}">
                <a14:useLocalDpi xmlns:a14="http://schemas.microsoft.com/office/drawing/2010/main" val="0"/>
              </a:ext>
            </a:extLst>
          </a:blip>
          <a:srcRect l="34319" t="44073" r="12911" b="20796"/>
          <a:stretch>
            <a:fillRect/>
          </a:stretch>
        </p:blipFill>
        <p:spPr bwMode="auto">
          <a:xfrm>
            <a:off x="467544" y="4699626"/>
            <a:ext cx="3944997" cy="1969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0668" y="188640"/>
            <a:ext cx="3960440" cy="707886"/>
          </a:xfrm>
          <a:prstGeom prst="rect">
            <a:avLst/>
          </a:prstGeom>
          <a:noFill/>
          <a:effectLst>
            <a:reflection blurRad="50800" stA="94000" endPos="71000" dir="5400000" sy="-100000" algn="bl" rotWithShape="0"/>
          </a:effectLst>
        </p:spPr>
        <p:txBody>
          <a:bodyPr wrap="square" rtlCol="0">
            <a:spAutoFit/>
          </a:bodyPr>
          <a:lstStyle/>
          <a:p>
            <a:r>
              <a:rPr lang="zh-CN" altLang="en-US" sz="4000" dirty="0" smtClean="0">
                <a:solidFill>
                  <a:schemeClr val="accent2">
                    <a:lumMod val="75000"/>
                  </a:schemeClr>
                </a:solidFill>
                <a:latin typeface="华文行楷" panose="02010800040101010101" pitchFamily="2" charset="-122"/>
                <a:ea typeface="华文行楷" panose="02010800040101010101" pitchFamily="2" charset="-122"/>
              </a:rPr>
              <a:t>内容介绍</a:t>
            </a:r>
            <a:endParaRPr lang="zh-CN" altLang="en-US" sz="4000" dirty="0">
              <a:solidFill>
                <a:schemeClr val="accent2">
                  <a:lumMod val="75000"/>
                </a:schemeClr>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28940"/>
          <a:stretch>
            <a:fillRect/>
          </a:stretch>
        </p:blipFill>
        <p:spPr bwMode="auto">
          <a:xfrm>
            <a:off x="0" y="3611979"/>
            <a:ext cx="7596336" cy="641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5"/>
          <p:cNvSpPr>
            <a:spLocks noChangeArrowheads="1"/>
          </p:cNvSpPr>
          <p:nvPr/>
        </p:nvSpPr>
        <p:spPr bwMode="auto">
          <a:xfrm>
            <a:off x="1500807" y="2288540"/>
            <a:ext cx="17262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000" dirty="0">
                <a:effectLst>
                  <a:outerShdw blurRad="38100" dist="38100" dir="2700000" algn="tl">
                    <a:srgbClr val="000000">
                      <a:alpha val="43137"/>
                    </a:srgbClr>
                  </a:outerShdw>
                </a:effectLst>
                <a:latin typeface="经典繁毛楷" pitchFamily="49" charset="-122"/>
                <a:ea typeface="经典繁毛楷" pitchFamily="49" charset="-122"/>
                <a:cs typeface="经典繁毛楷" pitchFamily="49" charset="-122"/>
                <a:sym typeface="叶根友毛笔行书简体" pitchFamily="2" charset="-122"/>
              </a:rPr>
              <a:t>四</a:t>
            </a:r>
            <a:endParaRPr lang="zh-CN" altLang="en-US" sz="1600" dirty="0">
              <a:effectLst>
                <a:outerShdw blurRad="38100" dist="38100" dir="2700000" algn="tl">
                  <a:srgbClr val="000000">
                    <a:alpha val="43137"/>
                  </a:srgbClr>
                </a:outerShdw>
              </a:effectLst>
              <a:latin typeface="经典繁毛楷" pitchFamily="49" charset="-122"/>
              <a:ea typeface="经典繁毛楷" pitchFamily="49" charset="-122"/>
              <a:cs typeface="经典繁毛楷" pitchFamily="49" charset="-122"/>
            </a:endParaRPr>
          </a:p>
        </p:txBody>
      </p:sp>
      <p:sp>
        <p:nvSpPr>
          <p:cNvPr id="11" name="矩形 10"/>
          <p:cNvSpPr/>
          <p:nvPr/>
        </p:nvSpPr>
        <p:spPr>
          <a:xfrm>
            <a:off x="2699792" y="2803807"/>
            <a:ext cx="3744416" cy="1200329"/>
          </a:xfrm>
          <a:prstGeom prst="rect">
            <a:avLst/>
          </a:prstGeom>
        </p:spPr>
        <p:txBody>
          <a:bodyPr wrap="square">
            <a:spAutoFit/>
          </a:bodyPr>
          <a:lstStyle/>
          <a:p>
            <a:pPr algn="ctr"/>
            <a:r>
              <a:rPr lang="zh-CN" altLang="en-US" sz="4400" dirty="0"/>
              <a:t>艺术特色</a:t>
            </a:r>
            <a:endParaRPr lang="zh-CN" altLang="zh-CN" sz="4400" dirty="0"/>
          </a:p>
          <a:p>
            <a:pPr algn="ctr"/>
            <a:endParaRPr lang="zh-CN" altLang="en-US" sz="2800" dirty="0">
              <a:latin typeface="经典繁毛楷" pitchFamily="49" charset="-122"/>
              <a:ea typeface="经典繁毛楷" pitchFamily="49" charset="-122"/>
              <a:cs typeface="经典繁毛楷" pitchFamily="49" charset="-122"/>
            </a:endParaRPr>
          </a:p>
        </p:txBody>
      </p:sp>
      <p:pic>
        <p:nvPicPr>
          <p:cNvPr id="14" name="Picture 12" descr="C:\Users\owen\Desktop\肖雅婷\未标题-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68559" y="1916833"/>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1772816"/>
            <a:ext cx="2300288"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28940"/>
          <a:stretch>
            <a:fillRect/>
          </a:stretch>
        </p:blipFill>
        <p:spPr bwMode="auto">
          <a:xfrm>
            <a:off x="178411" y="3978851"/>
            <a:ext cx="7596336" cy="554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C:\Users\owen\Desktop\肖雅婷\未标题-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68559" y="1916833"/>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60" y="160308"/>
            <a:ext cx="1051279" cy="995946"/>
          </a:xfrm>
          <a:prstGeom prst="rect">
            <a:avLst/>
          </a:prstGeom>
        </p:spPr>
      </p:pic>
      <p:sp>
        <p:nvSpPr>
          <p:cNvPr id="4" name="矩形 3"/>
          <p:cNvSpPr/>
          <p:nvPr/>
        </p:nvSpPr>
        <p:spPr>
          <a:xfrm>
            <a:off x="1043266" y="452662"/>
            <a:ext cx="3467616" cy="584775"/>
          </a:xfrm>
          <a:prstGeom prst="rect">
            <a:avLst/>
          </a:prstGeom>
          <a:effectLst>
            <a:reflection blurRad="6350" stA="50000" endA="300" endPos="55000" dir="5400000" sy="-100000" algn="bl" rotWithShape="0"/>
          </a:effectLst>
        </p:spPr>
        <p:txBody>
          <a:bodyPr wrap="none">
            <a:spAutoFit/>
          </a:bodyPr>
          <a:lstStyle/>
          <a:p>
            <a:r>
              <a:rPr lang="zh-CN" altLang="en-US" sz="3200" dirty="0">
                <a:solidFill>
                  <a:schemeClr val="accent2">
                    <a:lumMod val="7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历史与艺术的结合</a:t>
            </a:r>
            <a:endParaRPr lang="zh-CN" altLang="zh-CN" sz="3200" dirty="0">
              <a:solidFill>
                <a:schemeClr val="accent2">
                  <a:lumMod val="7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pic>
        <p:nvPicPr>
          <p:cNvPr id="15" name="Picture 4" descr="花瓣5"/>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303" t="38004" r="45333" b="44006"/>
          <a:stretch>
            <a:fillRect/>
          </a:stretch>
        </p:blipFill>
        <p:spPr bwMode="auto">
          <a:xfrm>
            <a:off x="4582520" y="3978851"/>
            <a:ext cx="827508" cy="98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162140" y="3894147"/>
            <a:ext cx="6840760" cy="830997"/>
          </a:xfrm>
          <a:prstGeom prst="rect">
            <a:avLst/>
          </a:prstGeom>
        </p:spPr>
        <p:txBody>
          <a:bodyPr wrap="square">
            <a:spAutoFit/>
          </a:bodyPr>
          <a:lstStyle/>
          <a:p>
            <a:r>
              <a:rPr lang="zh-CN" altLang="zh-CN" sz="2400" dirty="0">
                <a:latin typeface="华文行楷" panose="02010800040101010101" pitchFamily="2" charset="-122"/>
                <a:ea typeface="华文行楷" panose="02010800040101010101" pitchFamily="2" charset="-122"/>
              </a:rPr>
              <a:t>“仁义”、</a:t>
            </a:r>
            <a:r>
              <a:rPr lang="zh-CN" altLang="zh-CN" sz="2400" dirty="0" smtClean="0">
                <a:latin typeface="华文行楷" panose="02010800040101010101" pitchFamily="2" charset="-122"/>
                <a:ea typeface="华文行楷" panose="02010800040101010101" pitchFamily="2" charset="-122"/>
              </a:rPr>
              <a:t>“礼仪”</a:t>
            </a:r>
            <a:endParaRPr lang="en-US" altLang="zh-CN" sz="2400" dirty="0" smtClean="0">
              <a:latin typeface="华文行楷" panose="02010800040101010101" pitchFamily="2" charset="-122"/>
              <a:ea typeface="华文行楷" panose="02010800040101010101" pitchFamily="2" charset="-122"/>
            </a:endParaRPr>
          </a:p>
          <a:p>
            <a:r>
              <a:rPr lang="zh-CN" altLang="zh-CN" sz="2400" dirty="0" smtClean="0">
                <a:latin typeface="华文行楷" panose="02010800040101010101" pitchFamily="2" charset="-122"/>
                <a:ea typeface="华文行楷" panose="02010800040101010101" pitchFamily="2" charset="-122"/>
              </a:rPr>
              <a:t>民族</a:t>
            </a:r>
            <a:r>
              <a:rPr lang="zh-CN" altLang="zh-CN" sz="2400" dirty="0">
                <a:latin typeface="华文行楷" panose="02010800040101010101" pitchFamily="2" charset="-122"/>
                <a:ea typeface="华文行楷" panose="02010800040101010101" pitchFamily="2" charset="-122"/>
              </a:rPr>
              <a:t>精神和道德力量</a:t>
            </a:r>
            <a:endParaRPr lang="zh-CN" altLang="en-US" sz="2400" dirty="0">
              <a:latin typeface="华文行楷" panose="02010800040101010101" pitchFamily="2" charset="-122"/>
              <a:ea typeface="华文行楷" panose="02010800040101010101" pitchFamily="2" charset="-122"/>
            </a:endParaRPr>
          </a:p>
        </p:txBody>
      </p:sp>
      <p:pic>
        <p:nvPicPr>
          <p:cNvPr id="6146" name="Picture 2" descr="C:\Users\Administrator\Desktop\孔子剧照7.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245555" y="3704655"/>
            <a:ext cx="3186376" cy="1837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C:\Users\Administrator\Desktop\孔子剧照1.jp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15605" y="299196"/>
            <a:ext cx="1808171" cy="2713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390254" y="1501333"/>
            <a:ext cx="6729436" cy="830997"/>
          </a:xfrm>
          <a:prstGeom prst="rect">
            <a:avLst/>
          </a:prstGeom>
        </p:spPr>
        <p:txBody>
          <a:bodyPr wrap="square">
            <a:spAutoFit/>
          </a:bodyPr>
          <a:lstStyle/>
          <a:p>
            <a:r>
              <a:rPr lang="zh-CN" altLang="zh-CN" sz="2400" dirty="0">
                <a:latin typeface="华文行楷" panose="02010800040101010101" pitchFamily="2" charset="-122"/>
                <a:ea typeface="华文行楷" panose="02010800040101010101" pitchFamily="2" charset="-122"/>
              </a:rPr>
              <a:t>历史真实和艺术真实相结合</a:t>
            </a:r>
            <a:r>
              <a:rPr lang="zh-CN" altLang="zh-CN" sz="2400" dirty="0" smtClean="0">
                <a:latin typeface="华文行楷" panose="02010800040101010101" pitchFamily="2" charset="-122"/>
                <a:ea typeface="华文行楷" panose="02010800040101010101" pitchFamily="2" charset="-122"/>
              </a:rPr>
              <a:t>，</a:t>
            </a:r>
            <a:endParaRPr lang="en-US" altLang="zh-CN" sz="2400" dirty="0" smtClean="0">
              <a:latin typeface="华文行楷" panose="02010800040101010101" pitchFamily="2" charset="-122"/>
              <a:ea typeface="华文行楷" panose="02010800040101010101" pitchFamily="2" charset="-122"/>
            </a:endParaRPr>
          </a:p>
          <a:p>
            <a:r>
              <a:rPr lang="en-US" altLang="zh-CN" sz="2400" dirty="0">
                <a:latin typeface="华文行楷" panose="02010800040101010101" pitchFamily="2" charset="-122"/>
                <a:ea typeface="华文行楷" panose="02010800040101010101" pitchFamily="2" charset="-122"/>
              </a:rPr>
              <a:t> </a:t>
            </a:r>
            <a:r>
              <a:rPr lang="en-US" altLang="zh-CN" sz="2400" dirty="0" smtClean="0">
                <a:latin typeface="华文行楷" panose="02010800040101010101" pitchFamily="2" charset="-122"/>
                <a:ea typeface="华文行楷" panose="02010800040101010101" pitchFamily="2" charset="-122"/>
              </a:rPr>
              <a:t>                       </a:t>
            </a:r>
            <a:r>
              <a:rPr lang="zh-CN" altLang="zh-CN" sz="2400" dirty="0" smtClean="0">
                <a:latin typeface="华文行楷" panose="02010800040101010101" pitchFamily="2" charset="-122"/>
                <a:ea typeface="华文行楷" panose="02010800040101010101" pitchFamily="2" charset="-122"/>
              </a:rPr>
              <a:t>塑造</a:t>
            </a:r>
            <a:r>
              <a:rPr lang="zh-CN" altLang="zh-CN" sz="2400" dirty="0">
                <a:latin typeface="华文行楷" panose="02010800040101010101" pitchFamily="2" charset="-122"/>
                <a:ea typeface="华文行楷" panose="02010800040101010101" pitchFamily="2" charset="-122"/>
              </a:rPr>
              <a:t>经典艺术形象</a:t>
            </a:r>
            <a:endParaRPr lang="en-US" altLang="zh-CN" sz="2400" dirty="0">
              <a:latin typeface="华文行楷" panose="02010800040101010101" pitchFamily="2" charset="-122"/>
              <a:ea typeface="华文行楷" panose="02010800040101010101" pitchFamily="2" charset="-122"/>
            </a:endParaRPr>
          </a:p>
        </p:txBody>
      </p:sp>
      <p:sp>
        <p:nvSpPr>
          <p:cNvPr id="5" name="矩形 4"/>
          <p:cNvSpPr/>
          <p:nvPr/>
        </p:nvSpPr>
        <p:spPr>
          <a:xfrm>
            <a:off x="2267744" y="2703196"/>
            <a:ext cx="4185761" cy="830997"/>
          </a:xfrm>
          <a:prstGeom prst="rect">
            <a:avLst/>
          </a:prstGeom>
        </p:spPr>
        <p:txBody>
          <a:bodyPr wrap="none">
            <a:spAutoFit/>
          </a:bodyPr>
          <a:lstStyle/>
          <a:p>
            <a:r>
              <a:rPr lang="zh-CN" altLang="zh-CN" sz="2400" dirty="0">
                <a:latin typeface="华文行楷" panose="02010800040101010101" pitchFamily="2" charset="-122"/>
                <a:ea typeface="华文行楷" panose="02010800040101010101" pitchFamily="2" charset="-122"/>
              </a:rPr>
              <a:t>精致的造型营造经典的画面</a:t>
            </a:r>
            <a:r>
              <a:rPr lang="zh-CN" altLang="en-US" sz="2400" dirty="0" smtClean="0">
                <a:latin typeface="华文行楷" panose="02010800040101010101" pitchFamily="2" charset="-122"/>
                <a:ea typeface="华文行楷" panose="02010800040101010101" pitchFamily="2" charset="-122"/>
              </a:rPr>
              <a:t>，</a:t>
            </a:r>
            <a:endParaRPr lang="en-US" altLang="zh-CN" sz="2400" dirty="0" smtClean="0">
              <a:latin typeface="华文行楷" panose="02010800040101010101" pitchFamily="2" charset="-122"/>
              <a:ea typeface="华文行楷" panose="02010800040101010101" pitchFamily="2" charset="-122"/>
            </a:endParaRPr>
          </a:p>
          <a:p>
            <a:r>
              <a:rPr lang="en-US" altLang="zh-CN" sz="2400" dirty="0">
                <a:latin typeface="华文行楷" panose="02010800040101010101" pitchFamily="2" charset="-122"/>
                <a:ea typeface="华文行楷" panose="02010800040101010101" pitchFamily="2" charset="-122"/>
              </a:rPr>
              <a:t> </a:t>
            </a:r>
            <a:r>
              <a:rPr lang="en-US" altLang="zh-CN" sz="2400" dirty="0" smtClean="0">
                <a:latin typeface="华文行楷" panose="02010800040101010101" pitchFamily="2" charset="-122"/>
                <a:ea typeface="华文行楷" panose="02010800040101010101" pitchFamily="2" charset="-122"/>
              </a:rPr>
              <a:t>      </a:t>
            </a:r>
            <a:r>
              <a:rPr lang="zh-CN" altLang="zh-CN" sz="2400" dirty="0" smtClean="0">
                <a:latin typeface="华文行楷" panose="02010800040101010101" pitchFamily="2" charset="-122"/>
                <a:ea typeface="华文行楷" panose="02010800040101010101" pitchFamily="2" charset="-122"/>
              </a:rPr>
              <a:t>悲剧</a:t>
            </a:r>
            <a:r>
              <a:rPr lang="zh-CN" altLang="zh-CN" sz="2400" dirty="0">
                <a:latin typeface="华文行楷" panose="02010800040101010101" pitchFamily="2" charset="-122"/>
                <a:ea typeface="华文行楷" panose="02010800040101010101" pitchFamily="2" charset="-122"/>
              </a:rPr>
              <a:t>艺术之</a:t>
            </a:r>
            <a:r>
              <a:rPr lang="zh-CN" altLang="zh-CN" sz="2400" dirty="0" smtClean="0">
                <a:latin typeface="华文行楷" panose="02010800040101010101" pitchFamily="2" charset="-122"/>
                <a:ea typeface="华文行楷" panose="02010800040101010101" pitchFamily="2" charset="-122"/>
              </a:rPr>
              <a:t>美</a:t>
            </a:r>
            <a:endParaRPr lang="en-US" altLang="zh-CN" sz="2400" dirty="0">
              <a:latin typeface="华文行楷" panose="02010800040101010101" pitchFamily="2" charset="-122"/>
              <a:ea typeface="华文行楷" panose="02010800040101010101" pitchFamily="2" charset="-122"/>
            </a:endParaRPr>
          </a:p>
        </p:txBody>
      </p:sp>
      <p:pic>
        <p:nvPicPr>
          <p:cNvPr id="12" name="Picture 4" descr="花瓣5"/>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33303" t="38004" r="45333" b="44006"/>
          <a:stretch>
            <a:fillRect/>
          </a:stretch>
        </p:blipFill>
        <p:spPr bwMode="auto">
          <a:xfrm>
            <a:off x="3976579" y="1098994"/>
            <a:ext cx="684326" cy="8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花瓣5"/>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33303" t="38004" r="45333" b="44006"/>
          <a:stretch>
            <a:fillRect/>
          </a:stretch>
        </p:blipFill>
        <p:spPr bwMode="auto">
          <a:xfrm rot="5400000">
            <a:off x="1515150" y="2602770"/>
            <a:ext cx="685703" cy="81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C:\Users\Administrator\Desktop\孔子剧照18.jp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l="7516" t="6429" r="3987" b="17874"/>
          <a:stretch>
            <a:fillRect/>
          </a:stretch>
        </p:blipFill>
        <p:spPr bwMode="auto">
          <a:xfrm>
            <a:off x="370661" y="4725144"/>
            <a:ext cx="3461792" cy="18550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descr="C:\Users\owen\Desktop\肖雅婷\未标题-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468560" y="2204864"/>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owen\Desktop\肖雅婷\未标题-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5400000">
            <a:off x="7308304" y="2386818"/>
            <a:ext cx="2263135" cy="226313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009078" y="2234998"/>
            <a:ext cx="7155459" cy="1938992"/>
          </a:xfrm>
          <a:prstGeom prst="rect">
            <a:avLst/>
          </a:prstGeom>
        </p:spPr>
        <p:txBody>
          <a:bodyPr wrap="square">
            <a:spAutoFit/>
          </a:bodyPr>
          <a:lstStyle/>
          <a:p>
            <a:pPr indent="-285750">
              <a:buFont typeface="Wingdings" panose="05000000000000000000" pitchFamily="2" charset="2"/>
              <a:buChar char="l"/>
            </a:pPr>
            <a:r>
              <a:rPr lang="zh-CN" altLang="zh-CN" sz="2400" dirty="0">
                <a:latin typeface="华文行楷" panose="02010800040101010101" pitchFamily="2" charset="-122"/>
                <a:ea typeface="华文行楷" panose="02010800040101010101" pitchFamily="2" charset="-122"/>
              </a:rPr>
              <a:t>征求诸多孔子研究专家</a:t>
            </a:r>
            <a:r>
              <a:rPr lang="zh-CN" altLang="zh-CN" sz="2400" dirty="0" smtClean="0">
                <a:latin typeface="华文行楷" panose="02010800040101010101" pitchFamily="2" charset="-122"/>
                <a:ea typeface="华文行楷" panose="02010800040101010101" pitchFamily="2" charset="-122"/>
              </a:rPr>
              <a:t>意见</a:t>
            </a:r>
            <a:endParaRPr lang="en-US" altLang="zh-CN" sz="2400" dirty="0" smtClean="0">
              <a:latin typeface="华文行楷" panose="02010800040101010101" pitchFamily="2" charset="-122"/>
              <a:ea typeface="华文行楷" panose="02010800040101010101" pitchFamily="2" charset="-122"/>
            </a:endParaRPr>
          </a:p>
          <a:p>
            <a:pPr indent="-285750">
              <a:buFont typeface="Wingdings" panose="05000000000000000000" pitchFamily="2" charset="2"/>
              <a:buChar char="l"/>
            </a:pPr>
            <a:r>
              <a:rPr lang="zh-CN" altLang="zh-CN" sz="2400" dirty="0" smtClean="0">
                <a:latin typeface="华文行楷" panose="02010800040101010101" pitchFamily="2" charset="-122"/>
                <a:ea typeface="华文行楷" panose="02010800040101010101" pitchFamily="2" charset="-122"/>
              </a:rPr>
              <a:t>创新编排</a:t>
            </a:r>
            <a:r>
              <a:rPr lang="zh-CN" altLang="en-US" sz="2400" dirty="0" smtClean="0">
                <a:latin typeface="华文行楷" panose="02010800040101010101" pitchFamily="2" charset="-122"/>
                <a:ea typeface="华文行楷" panose="02010800040101010101" pitchFamily="2" charset="-122"/>
              </a:rPr>
              <a:t>，</a:t>
            </a:r>
            <a:r>
              <a:rPr lang="zh-CN" altLang="zh-CN" sz="2400" dirty="0" smtClean="0">
                <a:latin typeface="华文行楷" panose="02010800040101010101" pitchFamily="2" charset="-122"/>
                <a:ea typeface="华文行楷" panose="02010800040101010101" pitchFamily="2" charset="-122"/>
              </a:rPr>
              <a:t>认真刻画人物形象</a:t>
            </a:r>
            <a:endParaRPr lang="en-US" altLang="zh-CN" sz="2400" dirty="0" smtClean="0">
              <a:latin typeface="华文行楷" panose="02010800040101010101" pitchFamily="2" charset="-122"/>
              <a:ea typeface="华文行楷" panose="02010800040101010101" pitchFamily="2" charset="-122"/>
            </a:endParaRPr>
          </a:p>
          <a:p>
            <a:pPr indent="-285750">
              <a:buFont typeface="Wingdings" panose="05000000000000000000" pitchFamily="2" charset="2"/>
              <a:buChar char="l"/>
            </a:pPr>
            <a:r>
              <a:rPr lang="zh-CN" altLang="zh-CN" sz="2400" dirty="0" smtClean="0">
                <a:latin typeface="华文行楷" panose="02010800040101010101" pitchFamily="2" charset="-122"/>
                <a:ea typeface="华文行楷" panose="02010800040101010101" pitchFamily="2" charset="-122"/>
              </a:rPr>
              <a:t>将历史人物</a:t>
            </a:r>
            <a:r>
              <a:rPr lang="zh-CN" altLang="zh-CN" sz="2400" dirty="0">
                <a:latin typeface="华文行楷" panose="02010800040101010101" pitchFamily="2" charset="-122"/>
                <a:ea typeface="华文行楷" panose="02010800040101010101" pitchFamily="2" charset="-122"/>
              </a:rPr>
              <a:t>语言和形体</a:t>
            </a:r>
            <a:r>
              <a:rPr lang="zh-CN" altLang="zh-CN" sz="2400" dirty="0" smtClean="0">
                <a:latin typeface="华文行楷" panose="02010800040101010101" pitchFamily="2" charset="-122"/>
                <a:ea typeface="华文行楷" panose="02010800040101010101" pitchFamily="2" charset="-122"/>
              </a:rPr>
              <a:t>动作以艺术的手法展现</a:t>
            </a:r>
            <a:endParaRPr lang="en-US" altLang="zh-CN" sz="2400" dirty="0" smtClean="0">
              <a:latin typeface="华文行楷" panose="02010800040101010101" pitchFamily="2" charset="-122"/>
              <a:ea typeface="华文行楷" panose="02010800040101010101" pitchFamily="2" charset="-122"/>
            </a:endParaRPr>
          </a:p>
          <a:p>
            <a:pPr indent="-285750">
              <a:buFont typeface="Wingdings" panose="05000000000000000000" pitchFamily="2" charset="2"/>
              <a:buChar char="l"/>
            </a:pPr>
            <a:r>
              <a:rPr lang="zh-CN" altLang="zh-CN" sz="2400" dirty="0" smtClean="0">
                <a:latin typeface="华文行楷" panose="02010800040101010101" pitchFamily="2" charset="-122"/>
                <a:ea typeface="华文行楷" panose="02010800040101010101" pitchFamily="2" charset="-122"/>
              </a:rPr>
              <a:t>采用</a:t>
            </a:r>
            <a:r>
              <a:rPr lang="zh-CN" altLang="zh-CN" sz="2400" dirty="0">
                <a:latin typeface="华文行楷" panose="02010800040101010101" pitchFamily="2" charset="-122"/>
                <a:ea typeface="华文行楷" panose="02010800040101010101" pitchFamily="2" charset="-122"/>
              </a:rPr>
              <a:t>讲故事的形式，用老百姓听</a:t>
            </a:r>
            <a:r>
              <a:rPr lang="zh-CN" altLang="zh-CN" sz="2400" dirty="0" smtClean="0">
                <a:latin typeface="华文行楷" panose="02010800040101010101" pitchFamily="2" charset="-122"/>
                <a:ea typeface="华文行楷" panose="02010800040101010101" pitchFamily="2" charset="-122"/>
              </a:rPr>
              <a:t>得懂</a:t>
            </a:r>
            <a:r>
              <a:rPr lang="zh-CN" altLang="zh-CN" sz="2400" dirty="0">
                <a:latin typeface="华文行楷" panose="02010800040101010101" pitchFamily="2" charset="-122"/>
                <a:ea typeface="华文行楷" panose="02010800040101010101" pitchFamily="2" charset="-122"/>
              </a:rPr>
              <a:t>的语言</a:t>
            </a:r>
            <a:endParaRPr lang="en-US" altLang="zh-CN" sz="2400" dirty="0">
              <a:latin typeface="华文行楷" panose="02010800040101010101" pitchFamily="2" charset="-122"/>
              <a:ea typeface="华文行楷" panose="02010800040101010101" pitchFamily="2" charset="-122"/>
            </a:endParaRPr>
          </a:p>
          <a:p>
            <a:pPr indent="-285750">
              <a:buFont typeface="Wingdings" panose="05000000000000000000" pitchFamily="2" charset="2"/>
              <a:buChar char="l"/>
            </a:pPr>
            <a:r>
              <a:rPr lang="zh-CN" altLang="zh-CN" sz="2400" dirty="0">
                <a:latin typeface="华文行楷" panose="02010800040101010101" pitchFamily="2" charset="-122"/>
                <a:ea typeface="华文行楷" panose="02010800040101010101" pitchFamily="2" charset="-122"/>
              </a:rPr>
              <a:t>让人们徜徉在历史故事</a:t>
            </a:r>
            <a:r>
              <a:rPr lang="zh-CN" altLang="zh-CN" sz="2400" dirty="0" smtClean="0">
                <a:latin typeface="华文行楷" panose="02010800040101010101" pitchFamily="2" charset="-122"/>
                <a:ea typeface="华文行楷" panose="02010800040101010101" pitchFamily="2" charset="-122"/>
              </a:rPr>
              <a:t>之中</a:t>
            </a:r>
            <a:endParaRPr lang="zh-CN" altLang="zh-CN" sz="2400" dirty="0">
              <a:latin typeface="华文行楷" panose="02010800040101010101" pitchFamily="2" charset="-122"/>
              <a:ea typeface="华文行楷" panose="02010800040101010101"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98" y="190514"/>
            <a:ext cx="864163" cy="934230"/>
          </a:xfrm>
          <a:prstGeom prst="rect">
            <a:avLst/>
          </a:prstGeom>
        </p:spPr>
      </p:pic>
      <p:sp>
        <p:nvSpPr>
          <p:cNvPr id="9" name="矩形 8"/>
          <p:cNvSpPr/>
          <p:nvPr/>
        </p:nvSpPr>
        <p:spPr>
          <a:xfrm>
            <a:off x="1017338" y="459438"/>
            <a:ext cx="3467616" cy="584775"/>
          </a:xfrm>
          <a:prstGeom prst="rect">
            <a:avLst/>
          </a:prstGeom>
        </p:spPr>
        <p:txBody>
          <a:bodyPr wrap="none">
            <a:spAutoFit/>
          </a:bodyPr>
          <a:lstStyle/>
          <a:p>
            <a:r>
              <a:rPr lang="zh-CN" altLang="en-US" sz="3200" dirty="0">
                <a:solidFill>
                  <a:schemeClr val="accent2">
                    <a:lumMod val="7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历史与现代的结合</a:t>
            </a:r>
            <a:endParaRPr lang="zh-CN" altLang="zh-CN" sz="3200" dirty="0">
              <a:solidFill>
                <a:schemeClr val="accent2">
                  <a:lumMod val="7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pic>
        <p:nvPicPr>
          <p:cNvPr id="10" name="Picture 2" descr="F:\LJ\国家艺术基金\《孔子》艺术基金材料\孔子造型照\2 1孔子  装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807" y="4230107"/>
            <a:ext cx="1820759" cy="25752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LJ\国家艺术基金\《孔子》艺术基金材料\孔子造型照\3 3子路  装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295568"/>
            <a:ext cx="1728192" cy="24442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LJ\国家艺术基金\《孔子》艺术基金材料\孔子造型照\5 21亓官氏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4105" y="4230107"/>
            <a:ext cx="1797103" cy="25417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F:\LJ\国家艺术基金\《孔子》艺术基金材料\《孔子》国家艺术基金申报装订打印材料\另放入U盘文件\9服装造型图（不装订 做照片插页）\7 12南子-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273" b="96747" l="0" r="100000">
                        <a14:foregroundMark x1="91000" y1="8769" x2="91000" y2="8769"/>
                        <a14:foregroundMark x1="90200" y1="14569" x2="90200" y2="14569"/>
                      </a14:backgroundRemoval>
                    </a14:imgEffect>
                  </a14:imgLayer>
                </a14:imgProps>
              </a:ext>
              <a:ext uri="{28A0092B-C50C-407E-A947-70E740481C1C}">
                <a14:useLocalDpi xmlns:a14="http://schemas.microsoft.com/office/drawing/2010/main" val="0"/>
              </a:ext>
            </a:extLst>
          </a:blip>
          <a:srcRect/>
          <a:stretch>
            <a:fillRect/>
          </a:stretch>
        </p:blipFill>
        <p:spPr bwMode="auto">
          <a:xfrm>
            <a:off x="5868144" y="332656"/>
            <a:ext cx="3172638" cy="22431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8"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F:\LJ\国家艺术基金\《孔子》艺术基金材料\孔子造型照\2 1孔子  装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3768" y="4230107"/>
            <a:ext cx="1731864" cy="2449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墨山水"/>
          <p:cNvPicPr>
            <a:picLocks noChangeAspect="1" noChangeArrowheads="1"/>
          </p:cNvPicPr>
          <p:nvPr/>
        </p:nvPicPr>
        <p:blipFill rotWithShape="1">
          <a:blip r:embed="rId1" cstate="print">
            <a:clrChange>
              <a:clrFrom>
                <a:srgbClr val="FDFDFD"/>
              </a:clrFrom>
              <a:clrTo>
                <a:srgbClr val="FDFDFD">
                  <a:alpha val="0"/>
                </a:srgbClr>
              </a:clrTo>
            </a:clrChange>
            <a:extLst>
              <a:ext uri="{28A0092B-C50C-407E-A947-70E740481C1C}">
                <a14:useLocalDpi xmlns:a14="http://schemas.microsoft.com/office/drawing/2010/main" val="0"/>
              </a:ext>
            </a:extLst>
          </a:blip>
          <a:srcRect r="43913" b="45136"/>
          <a:stretch>
            <a:fillRect/>
          </a:stretch>
        </p:blipFill>
        <p:spPr bwMode="auto">
          <a:xfrm flipH="1">
            <a:off x="3434661" y="2276872"/>
            <a:ext cx="5724808" cy="236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Users\owen\Desktop\肖雅婷\未标题-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68559" y="1916833"/>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60" y="245097"/>
            <a:ext cx="864096" cy="87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1138486" y="390296"/>
            <a:ext cx="3467616" cy="584775"/>
          </a:xfrm>
          <a:prstGeom prst="rect">
            <a:avLst/>
          </a:prstGeom>
        </p:spPr>
        <p:txBody>
          <a:bodyPr wrap="none">
            <a:spAutoFit/>
          </a:bodyPr>
          <a:lstStyle/>
          <a:p>
            <a:r>
              <a:rPr lang="zh-CN" altLang="en-US" sz="3200" dirty="0">
                <a:solidFill>
                  <a:schemeClr val="accent2">
                    <a:lumMod val="7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内容和形式的结合</a:t>
            </a:r>
            <a:endParaRPr lang="zh-CN" altLang="zh-CN" sz="3200" dirty="0">
              <a:solidFill>
                <a:schemeClr val="accent2">
                  <a:lumMod val="7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
        <p:nvSpPr>
          <p:cNvPr id="9" name="矩形 8"/>
          <p:cNvSpPr/>
          <p:nvPr/>
        </p:nvSpPr>
        <p:spPr>
          <a:xfrm>
            <a:off x="1095056" y="2254596"/>
            <a:ext cx="7981228" cy="2308324"/>
          </a:xfrm>
          <a:prstGeom prst="rect">
            <a:avLst/>
          </a:prstGeom>
        </p:spPr>
        <p:txBody>
          <a:bodyPr wrap="square">
            <a:spAutoFit/>
          </a:bodyPr>
          <a:lstStyle/>
          <a:p>
            <a:pPr indent="-285750">
              <a:buFont typeface="Wingdings" panose="05000000000000000000" pitchFamily="2" charset="2"/>
              <a:buChar char="l"/>
            </a:pPr>
            <a:r>
              <a:rPr lang="zh-CN" altLang="zh-CN" sz="2400" dirty="0">
                <a:latin typeface="华文行楷" panose="02010800040101010101" pitchFamily="2" charset="-122"/>
                <a:ea typeface="华文行楷" panose="02010800040101010101" pitchFamily="2" charset="-122"/>
              </a:rPr>
              <a:t>追求精品之作，</a:t>
            </a:r>
            <a:r>
              <a:rPr lang="zh-CN" altLang="zh-CN" sz="2400" dirty="0" smtClean="0">
                <a:latin typeface="华文行楷" panose="02010800040101010101" pitchFamily="2" charset="-122"/>
                <a:ea typeface="华文行楷" panose="02010800040101010101" pitchFamily="2" charset="-122"/>
              </a:rPr>
              <a:t>力争内容</a:t>
            </a:r>
            <a:r>
              <a:rPr lang="zh-CN" altLang="zh-CN" sz="2400" dirty="0">
                <a:latin typeface="华文行楷" panose="02010800040101010101" pitchFamily="2" charset="-122"/>
                <a:ea typeface="华文行楷" panose="02010800040101010101" pitchFamily="2" charset="-122"/>
              </a:rPr>
              <a:t>和形式的</a:t>
            </a:r>
            <a:r>
              <a:rPr lang="zh-CN" altLang="zh-CN" sz="2400" dirty="0" smtClean="0">
                <a:latin typeface="华文行楷" panose="02010800040101010101" pitchFamily="2" charset="-122"/>
                <a:ea typeface="华文行楷" panose="02010800040101010101" pitchFamily="2" charset="-122"/>
              </a:rPr>
              <a:t>统一</a:t>
            </a:r>
            <a:endParaRPr lang="en-US" altLang="zh-CN" sz="2400" dirty="0">
              <a:latin typeface="华文行楷" panose="02010800040101010101" pitchFamily="2" charset="-122"/>
              <a:ea typeface="华文行楷" panose="02010800040101010101" pitchFamily="2" charset="-122"/>
            </a:endParaRPr>
          </a:p>
          <a:p>
            <a:pPr indent="-285750">
              <a:buFont typeface="Wingdings" panose="05000000000000000000" pitchFamily="2" charset="2"/>
              <a:buChar char="l"/>
            </a:pPr>
            <a:r>
              <a:rPr lang="zh-CN" altLang="zh-CN" sz="2400" dirty="0">
                <a:latin typeface="华文行楷" panose="02010800040101010101" pitchFamily="2" charset="-122"/>
                <a:ea typeface="华文行楷" panose="02010800040101010101" pitchFamily="2" charset="-122"/>
              </a:rPr>
              <a:t>追求古朴的历史感</a:t>
            </a:r>
            <a:endParaRPr lang="en-US" altLang="zh-CN" sz="2400" dirty="0">
              <a:latin typeface="华文行楷" panose="02010800040101010101" pitchFamily="2" charset="-122"/>
              <a:ea typeface="华文行楷" panose="02010800040101010101" pitchFamily="2" charset="-122"/>
            </a:endParaRPr>
          </a:p>
          <a:p>
            <a:pPr indent="-285750">
              <a:buFont typeface="Wingdings" panose="05000000000000000000" pitchFamily="2" charset="2"/>
              <a:buChar char="l"/>
            </a:pPr>
            <a:r>
              <a:rPr lang="zh-CN" altLang="zh-CN" sz="2400" dirty="0" smtClean="0">
                <a:latin typeface="华文行楷" panose="02010800040101010101" pitchFamily="2" charset="-122"/>
                <a:ea typeface="华文行楷" panose="02010800040101010101" pitchFamily="2" charset="-122"/>
              </a:rPr>
              <a:t>全</a:t>
            </a:r>
            <a:r>
              <a:rPr lang="zh-CN" altLang="zh-CN" sz="2400" dirty="0">
                <a:latin typeface="华文行楷" panose="02010800040101010101" pitchFamily="2" charset="-122"/>
                <a:ea typeface="华文行楷" panose="02010800040101010101" pitchFamily="2" charset="-122"/>
              </a:rPr>
              <a:t>剧以原创古琴曲《幽兰》作为主题</a:t>
            </a:r>
            <a:r>
              <a:rPr lang="zh-CN" altLang="zh-CN" sz="2400" dirty="0" smtClean="0">
                <a:latin typeface="华文行楷" panose="02010800040101010101" pitchFamily="2" charset="-122"/>
                <a:ea typeface="华文行楷" panose="02010800040101010101" pitchFamily="2" charset="-122"/>
              </a:rPr>
              <a:t>，</a:t>
            </a:r>
            <a:endParaRPr lang="en-US" altLang="zh-CN" sz="2400" dirty="0" smtClean="0">
              <a:latin typeface="华文行楷" panose="02010800040101010101" pitchFamily="2" charset="-122"/>
              <a:ea typeface="华文行楷" panose="02010800040101010101" pitchFamily="2" charset="-122"/>
            </a:endParaRPr>
          </a:p>
          <a:p>
            <a:r>
              <a:rPr lang="en-US" altLang="zh-CN" sz="2400" dirty="0" smtClean="0">
                <a:latin typeface="华文行楷" panose="02010800040101010101" pitchFamily="2" charset="-122"/>
                <a:ea typeface="华文行楷" panose="02010800040101010101" pitchFamily="2" charset="-122"/>
              </a:rPr>
              <a:t>     </a:t>
            </a:r>
            <a:r>
              <a:rPr lang="zh-CN" altLang="zh-CN" sz="2400" dirty="0" smtClean="0">
                <a:latin typeface="华文行楷" panose="02010800040101010101" pitchFamily="2" charset="-122"/>
                <a:ea typeface="华文行楷" panose="02010800040101010101" pitchFamily="2" charset="-122"/>
              </a:rPr>
              <a:t>以简约</a:t>
            </a:r>
            <a:r>
              <a:rPr lang="zh-CN" altLang="zh-CN" sz="2400" dirty="0">
                <a:latin typeface="华文行楷" panose="02010800040101010101" pitchFamily="2" charset="-122"/>
                <a:ea typeface="华文行楷" panose="02010800040101010101" pitchFamily="2" charset="-122"/>
              </a:rPr>
              <a:t>纯净的服饰作为视觉</a:t>
            </a:r>
            <a:r>
              <a:rPr lang="zh-CN" altLang="zh-CN" sz="2400" dirty="0" smtClean="0">
                <a:latin typeface="华文行楷" panose="02010800040101010101" pitchFamily="2" charset="-122"/>
                <a:ea typeface="华文行楷" panose="02010800040101010101" pitchFamily="2" charset="-122"/>
              </a:rPr>
              <a:t>风格</a:t>
            </a:r>
            <a:endParaRPr lang="en-US" altLang="zh-CN" sz="2400" dirty="0">
              <a:latin typeface="华文行楷" panose="02010800040101010101" pitchFamily="2" charset="-122"/>
              <a:ea typeface="华文行楷" panose="02010800040101010101" pitchFamily="2" charset="-122"/>
            </a:endParaRPr>
          </a:p>
          <a:p>
            <a:pPr indent="-285750">
              <a:buFont typeface="Wingdings" panose="05000000000000000000" pitchFamily="2" charset="2"/>
              <a:buChar char="l"/>
            </a:pPr>
            <a:r>
              <a:rPr lang="zh-CN" altLang="zh-CN" sz="2400" dirty="0" smtClean="0">
                <a:latin typeface="华文行楷" panose="02010800040101010101" pitchFamily="2" charset="-122"/>
                <a:ea typeface="华文行楷" panose="02010800040101010101" pitchFamily="2" charset="-122"/>
              </a:rPr>
              <a:t>将</a:t>
            </a:r>
            <a:r>
              <a:rPr lang="zh-CN" altLang="zh-CN" sz="2400" dirty="0">
                <a:latin typeface="华文行楷" panose="02010800040101010101" pitchFamily="2" charset="-122"/>
                <a:ea typeface="华文行楷" panose="02010800040101010101" pitchFamily="2" charset="-122"/>
              </a:rPr>
              <a:t>先进的声光电技术与传统的舞台制作有机融合，</a:t>
            </a:r>
            <a:endParaRPr lang="en-US" altLang="zh-CN" sz="2400" dirty="0">
              <a:latin typeface="华文行楷" panose="02010800040101010101" pitchFamily="2" charset="-122"/>
              <a:ea typeface="华文行楷" panose="02010800040101010101" pitchFamily="2" charset="-122"/>
            </a:endParaRPr>
          </a:p>
          <a:p>
            <a:pPr indent="-285750">
              <a:buFont typeface="Wingdings" panose="05000000000000000000" pitchFamily="2" charset="2"/>
              <a:buChar char="l"/>
            </a:pPr>
            <a:r>
              <a:rPr lang="zh-CN" altLang="zh-CN" sz="2400" dirty="0">
                <a:latin typeface="华文行楷" panose="02010800040101010101" pitchFamily="2" charset="-122"/>
                <a:ea typeface="华文行楷" panose="02010800040101010101" pitchFamily="2" charset="-122"/>
              </a:rPr>
              <a:t>着重突出本剧的历史厚重感和舞台艺术魅力的</a:t>
            </a:r>
            <a:r>
              <a:rPr lang="zh-CN" altLang="zh-CN" sz="2400" dirty="0" smtClean="0">
                <a:latin typeface="华文行楷" panose="02010800040101010101" pitchFamily="2" charset="-122"/>
                <a:ea typeface="华文行楷" panose="02010800040101010101" pitchFamily="2" charset="-122"/>
              </a:rPr>
              <a:t>“戏剧感”</a:t>
            </a:r>
            <a:endParaRPr lang="zh-CN" altLang="en-US" sz="2400" dirty="0">
              <a:latin typeface="华文行楷" panose="02010800040101010101" pitchFamily="2" charset="-122"/>
              <a:ea typeface="华文行楷" panose="02010800040101010101" pitchFamily="2" charset="-122"/>
            </a:endParaRPr>
          </a:p>
        </p:txBody>
      </p:sp>
      <p:pic>
        <p:nvPicPr>
          <p:cNvPr id="10" name="Picture 2"/>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G:\山东省话剧院《孔子》国家艺术基金申报材料\图纸\灯光效果图-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88" t="18616" r="5781" b="20886"/>
          <a:stretch>
            <a:fillRect/>
          </a:stretch>
        </p:blipFill>
        <p:spPr bwMode="auto">
          <a:xfrm>
            <a:off x="5381675" y="245097"/>
            <a:ext cx="3472572" cy="1924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1" name="Picture 7" descr="G:\山东省话剧院《孔子》国家艺术基金申报材料\图纸\灯光效果图-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40" t="19831" r="3755" b="20715"/>
          <a:stretch>
            <a:fillRect/>
          </a:stretch>
        </p:blipFill>
        <p:spPr bwMode="auto">
          <a:xfrm>
            <a:off x="6068888" y="4924109"/>
            <a:ext cx="2919217" cy="15042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G:\山东省话剧院《孔子》国家艺术基金申报材料\图纸\灯光效果图-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628" t="20031" r="4843" b="21218"/>
          <a:stretch>
            <a:fillRect/>
          </a:stretch>
        </p:blipFill>
        <p:spPr bwMode="auto">
          <a:xfrm>
            <a:off x="3076848" y="4924109"/>
            <a:ext cx="2835697" cy="15055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2" descr="C:\Users\Administrator\Desktop\孔子剧照\孔子剧照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269" y="4936197"/>
            <a:ext cx="2630249" cy="15452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817995" y="1635822"/>
            <a:ext cx="172819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800" dirty="0">
                <a:latin typeface="经典繁毛楷" pitchFamily="49" charset="-122"/>
                <a:ea typeface="经典繁毛楷" pitchFamily="49" charset="-122"/>
                <a:cs typeface="经典繁毛楷" pitchFamily="49" charset="-122"/>
              </a:rPr>
              <a:t>感</a:t>
            </a:r>
            <a:endParaRPr lang="zh-CN" altLang="en-US" sz="8800" dirty="0">
              <a:latin typeface="经典繁毛楷" pitchFamily="49" charset="-122"/>
              <a:ea typeface="经典繁毛楷" pitchFamily="49" charset="-122"/>
              <a:cs typeface="经典繁毛楷" pitchFamily="49" charset="-122"/>
            </a:endParaRPr>
          </a:p>
        </p:txBody>
      </p:sp>
      <p:sp>
        <p:nvSpPr>
          <p:cNvPr id="5" name="Text Box 10"/>
          <p:cNvSpPr txBox="1">
            <a:spLocks noChangeArrowheads="1"/>
          </p:cNvSpPr>
          <p:nvPr/>
        </p:nvSpPr>
        <p:spPr bwMode="auto">
          <a:xfrm>
            <a:off x="3500264" y="2774538"/>
            <a:ext cx="172819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800" dirty="0" smtClean="0">
                <a:latin typeface="经典繁毛楷" pitchFamily="49" charset="-122"/>
                <a:ea typeface="经典繁毛楷" pitchFamily="49" charset="-122"/>
                <a:cs typeface="经典繁毛楷" pitchFamily="49" charset="-122"/>
              </a:rPr>
              <a:t>谢</a:t>
            </a:r>
            <a:endParaRPr lang="zh-CN" altLang="en-US" sz="8800" dirty="0">
              <a:latin typeface="经典繁毛楷" pitchFamily="49" charset="-122"/>
              <a:ea typeface="经典繁毛楷" pitchFamily="49" charset="-122"/>
              <a:cs typeface="经典繁毛楷" pitchFamily="49" charset="-122"/>
            </a:endParaRPr>
          </a:p>
        </p:txBody>
      </p:sp>
      <p:sp>
        <p:nvSpPr>
          <p:cNvPr id="7" name="Text Box 10"/>
          <p:cNvSpPr txBox="1">
            <a:spLocks noChangeArrowheads="1"/>
          </p:cNvSpPr>
          <p:nvPr/>
        </p:nvSpPr>
        <p:spPr bwMode="auto">
          <a:xfrm>
            <a:off x="4860032" y="2931966"/>
            <a:ext cx="4888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smtClean="0">
                <a:latin typeface="经典繁毛楷" pitchFamily="49" charset="-122"/>
                <a:ea typeface="经典繁毛楷" pitchFamily="49" charset="-122"/>
                <a:cs typeface="经典繁毛楷" pitchFamily="49" charset="-122"/>
              </a:rPr>
              <a:t>您的关注！</a:t>
            </a:r>
            <a:endParaRPr lang="zh-CN" altLang="en-US" sz="2800" dirty="0">
              <a:latin typeface="经典繁毛楷" pitchFamily="49" charset="-122"/>
              <a:ea typeface="经典繁毛楷" pitchFamily="49" charset="-122"/>
              <a:cs typeface="经典繁毛楷" pitchFamily="49" charset="-122"/>
            </a:endParaRPr>
          </a:p>
        </p:txBody>
      </p:sp>
      <p:sp>
        <p:nvSpPr>
          <p:cNvPr id="8" name="TextBox 10"/>
          <p:cNvSpPr>
            <a:spLocks noChangeArrowheads="1"/>
          </p:cNvSpPr>
          <p:nvPr/>
        </p:nvSpPr>
        <p:spPr bwMode="auto">
          <a:xfrm>
            <a:off x="4871029" y="3365762"/>
            <a:ext cx="3214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dirty="0" smtClean="0">
                <a:solidFill>
                  <a:srgbClr val="444444"/>
                </a:solidFill>
                <a:latin typeface="Calibri" panose="020F0502020204030204" pitchFamily="34" charset="0"/>
                <a:sym typeface="宋体" panose="02010600030101010101" pitchFamily="2" charset="-122"/>
              </a:rPr>
              <a:t>Thanks for watching.</a:t>
            </a:r>
            <a:endParaRPr lang="zh-CN" altLang="en-US" sz="1000" dirty="0">
              <a:solidFill>
                <a:srgbClr val="444444"/>
              </a:solidFill>
              <a:latin typeface="Calibri" panose="020F0502020204030204" pitchFamily="34" charset="0"/>
              <a:sym typeface="宋体" panose="02010600030101010101" pitchFamily="2" charset="-122"/>
            </a:endParaRPr>
          </a:p>
        </p:txBody>
      </p:sp>
      <p:pic>
        <p:nvPicPr>
          <p:cNvPr id="9" name="Picture 4" descr="花瓣5"/>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3303" t="38004" r="45333" b="44006"/>
          <a:stretch>
            <a:fillRect/>
          </a:stretch>
        </p:blipFill>
        <p:spPr bwMode="auto">
          <a:xfrm>
            <a:off x="1149560" y="3326078"/>
            <a:ext cx="931984" cy="111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花瓣4"/>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568" t="89256" r="34866"/>
          <a:stretch>
            <a:fillRect/>
          </a:stretch>
        </p:blipFill>
        <p:spPr bwMode="auto">
          <a:xfrm rot="10800000">
            <a:off x="6084168" y="1"/>
            <a:ext cx="1163258" cy="44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花瓣"/>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a:off x="5228456" y="1541391"/>
            <a:ext cx="813698" cy="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花瓣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506" t="56063" r="23595"/>
          <a:stretch>
            <a:fillRect/>
          </a:stretch>
        </p:blipFill>
        <p:spPr bwMode="auto">
          <a:xfrm rot="10800000">
            <a:off x="0" y="11090"/>
            <a:ext cx="1506363" cy="19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花瓣3"/>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52297" r="50000"/>
          <a:stretch>
            <a:fillRect/>
          </a:stretch>
        </p:blipFill>
        <p:spPr bwMode="auto">
          <a:xfrm rot="10800000">
            <a:off x="8226425" y="0"/>
            <a:ext cx="917575" cy="151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80171" y="5176373"/>
            <a:ext cx="7932031" cy="15630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墨山水"/>
          <p:cNvPicPr>
            <a:picLocks noChangeAspect="1" noChangeArrowheads="1"/>
          </p:cNvPicPr>
          <p:nvPr/>
        </p:nvPicPr>
        <p:blipFill rotWithShape="1">
          <a:blip r:embed="rId1" cstate="print">
            <a:clrChange>
              <a:clrFrom>
                <a:srgbClr val="FDFDFD"/>
              </a:clrFrom>
              <a:clrTo>
                <a:srgbClr val="FDFDFD">
                  <a:alpha val="0"/>
                </a:srgbClr>
              </a:clrTo>
            </a:clrChange>
            <a:extLst>
              <a:ext uri="{28A0092B-C50C-407E-A947-70E740481C1C}">
                <a14:useLocalDpi xmlns:a14="http://schemas.microsoft.com/office/drawing/2010/main" val="0"/>
              </a:ext>
            </a:extLst>
          </a:blip>
          <a:srcRect r="43913" b="45136"/>
          <a:stretch>
            <a:fillRect/>
          </a:stretch>
        </p:blipFill>
        <p:spPr bwMode="auto">
          <a:xfrm flipH="1">
            <a:off x="3419192" y="3664882"/>
            <a:ext cx="5724808" cy="236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250" y="1216025"/>
            <a:ext cx="5143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50" y="1212850"/>
            <a:ext cx="87153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a:spLocks noChangeArrowheads="1"/>
          </p:cNvSpPr>
          <p:nvPr/>
        </p:nvSpPr>
        <p:spPr bwMode="auto">
          <a:xfrm>
            <a:off x="755576" y="3429000"/>
            <a:ext cx="5832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smtClean="0">
                <a:latin typeface="经典繁毛楷" pitchFamily="49" charset="-122"/>
                <a:ea typeface="经典繁毛楷" pitchFamily="49" charset="-122"/>
                <a:cs typeface="经典繁毛楷" pitchFamily="49" charset="-122"/>
              </a:rPr>
              <a:t>二、</a:t>
            </a:r>
            <a:r>
              <a:rPr lang="zh-CN" altLang="zh-CN" sz="2400" dirty="0" smtClean="0"/>
              <a:t>创作</a:t>
            </a:r>
            <a:r>
              <a:rPr lang="zh-CN" altLang="zh-CN" sz="2400" dirty="0"/>
              <a:t>阵容</a:t>
            </a:r>
            <a:endParaRPr lang="zh-CN" altLang="zh-CN" sz="2400" dirty="0"/>
          </a:p>
        </p:txBody>
      </p:sp>
      <p:sp>
        <p:nvSpPr>
          <p:cNvPr id="14343" name="TextBox 6"/>
          <p:cNvSpPr>
            <a:spLocks noChangeArrowheads="1"/>
          </p:cNvSpPr>
          <p:nvPr/>
        </p:nvSpPr>
        <p:spPr bwMode="auto">
          <a:xfrm>
            <a:off x="755576" y="4293096"/>
            <a:ext cx="400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smtClean="0">
                <a:latin typeface="经典繁毛楷" pitchFamily="49" charset="-122"/>
                <a:ea typeface="经典繁毛楷" pitchFamily="49" charset="-122"/>
                <a:cs typeface="经典繁毛楷" pitchFamily="49" charset="-122"/>
              </a:rPr>
              <a:t>三、</a:t>
            </a:r>
            <a:r>
              <a:rPr lang="zh-CN" altLang="zh-CN" sz="2400" dirty="0" smtClean="0"/>
              <a:t>内容</a:t>
            </a:r>
            <a:r>
              <a:rPr lang="zh-CN" altLang="zh-CN" sz="2400" dirty="0"/>
              <a:t>介绍</a:t>
            </a:r>
            <a:endParaRPr lang="zh-CN" altLang="zh-CN" sz="2400" dirty="0"/>
          </a:p>
        </p:txBody>
      </p:sp>
      <p:sp>
        <p:nvSpPr>
          <p:cNvPr id="14344" name="直接连接符 14"/>
          <p:cNvSpPr>
            <a:spLocks noChangeShapeType="1"/>
          </p:cNvSpPr>
          <p:nvPr/>
        </p:nvSpPr>
        <p:spPr bwMode="auto">
          <a:xfrm>
            <a:off x="785813" y="2141538"/>
            <a:ext cx="3929062" cy="1587"/>
          </a:xfrm>
          <a:prstGeom prst="line">
            <a:avLst/>
          </a:prstGeom>
          <a:noFill/>
          <a:ln w="12700">
            <a:solidFill>
              <a:srgbClr val="85858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 name="矩形 13"/>
          <p:cNvSpPr/>
          <p:nvPr/>
        </p:nvSpPr>
        <p:spPr>
          <a:xfrm>
            <a:off x="770263" y="2535287"/>
            <a:ext cx="6068480" cy="461665"/>
          </a:xfrm>
          <a:prstGeom prst="rect">
            <a:avLst/>
          </a:prstGeom>
        </p:spPr>
        <p:txBody>
          <a:bodyPr wrap="square">
            <a:spAutoFit/>
          </a:bodyPr>
          <a:lstStyle/>
          <a:p>
            <a:r>
              <a:rPr lang="zh-CN" altLang="en-US" sz="2400" dirty="0" smtClean="0">
                <a:latin typeface="经典繁毛楷" pitchFamily="49" charset="-122"/>
                <a:ea typeface="经典繁毛楷" pitchFamily="49" charset="-122"/>
                <a:cs typeface="经典繁毛楷" pitchFamily="49" charset="-122"/>
              </a:rPr>
              <a:t>一、项目概述</a:t>
            </a:r>
            <a:endParaRPr lang="zh-CN" altLang="zh-CN" sz="2400" dirty="0"/>
          </a:p>
        </p:txBody>
      </p:sp>
      <p:pic>
        <p:nvPicPr>
          <p:cNvPr id="15" name="Picture 12" descr="C:\Users\owen\Desktop\肖雅婷\未标题-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08304" y="511495"/>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755576" y="5229200"/>
            <a:ext cx="2031325" cy="461665"/>
          </a:xfrm>
          <a:prstGeom prst="rect">
            <a:avLst/>
          </a:prstGeom>
        </p:spPr>
        <p:txBody>
          <a:bodyPr wrap="none">
            <a:spAutoFit/>
          </a:bodyPr>
          <a:lstStyle/>
          <a:p>
            <a:r>
              <a:rPr lang="zh-CN" altLang="en-US" sz="2400" dirty="0">
                <a:latin typeface="经典繁毛楷" pitchFamily="49" charset="-122"/>
                <a:ea typeface="经典繁毛楷" pitchFamily="49" charset="-122"/>
                <a:cs typeface="经典繁毛楷" pitchFamily="49" charset="-122"/>
              </a:rPr>
              <a:t>四、艺术特色</a:t>
            </a:r>
            <a:endParaRPr lang="zh-CN" altLang="en-US" sz="2400" dirty="0">
              <a:latin typeface="经典繁毛楷" pitchFamily="49" charset="-122"/>
              <a:ea typeface="经典繁毛楷" pitchFamily="49" charset="-122"/>
              <a:cs typeface="经典繁毛楷"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1640" y="1843430"/>
            <a:ext cx="8266067" cy="3262312"/>
            <a:chOff x="2293417" y="1843430"/>
            <a:chExt cx="8266067" cy="3262312"/>
          </a:xfrm>
        </p:grpSpPr>
        <p:pic>
          <p:nvPicPr>
            <p:cNvPr id="16387" name="图片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0616" y="1843430"/>
              <a:ext cx="2300288"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Box 15"/>
            <p:cNvSpPr>
              <a:spLocks noChangeArrowheads="1"/>
            </p:cNvSpPr>
            <p:nvPr/>
          </p:nvSpPr>
          <p:spPr bwMode="auto">
            <a:xfrm>
              <a:off x="2293417" y="2420888"/>
              <a:ext cx="32146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800" dirty="0" smtClean="0">
                  <a:effectLst>
                    <a:outerShdw blurRad="38100" dist="38100" dir="2700000" algn="tl">
                      <a:srgbClr val="000000">
                        <a:alpha val="43137"/>
                      </a:srgbClr>
                    </a:outerShdw>
                  </a:effectLst>
                  <a:latin typeface="经典繁毛楷" pitchFamily="49" charset="-122"/>
                  <a:ea typeface="经典繁毛楷" pitchFamily="49" charset="-122"/>
                  <a:cs typeface="经典繁毛楷" pitchFamily="49" charset="-122"/>
                  <a:sym typeface="叶根友毛笔行书简体" pitchFamily="2" charset="-122"/>
                </a:rPr>
                <a:t>一</a:t>
              </a:r>
              <a:endParaRPr lang="zh-CN" altLang="en-US" dirty="0">
                <a:effectLst>
                  <a:outerShdw blurRad="38100" dist="38100" dir="2700000" algn="tl">
                    <a:srgbClr val="000000">
                      <a:alpha val="43137"/>
                    </a:srgbClr>
                  </a:outerShdw>
                </a:effectLst>
                <a:latin typeface="经典繁毛楷" pitchFamily="49" charset="-122"/>
                <a:ea typeface="经典繁毛楷" pitchFamily="49" charset="-122"/>
                <a:cs typeface="经典繁毛楷" pitchFamily="49" charset="-122"/>
              </a:endParaRPr>
            </a:p>
          </p:txBody>
        </p:sp>
        <p:sp>
          <p:nvSpPr>
            <p:cNvPr id="12" name="矩形 11"/>
            <p:cNvSpPr/>
            <p:nvPr/>
          </p:nvSpPr>
          <p:spPr>
            <a:xfrm>
              <a:off x="4491004" y="2933610"/>
              <a:ext cx="6068480" cy="584775"/>
            </a:xfrm>
            <a:prstGeom prst="rect">
              <a:avLst/>
            </a:prstGeom>
          </p:spPr>
          <p:txBody>
            <a:bodyPr wrap="square">
              <a:spAutoFit/>
            </a:bodyPr>
            <a:lstStyle/>
            <a:p>
              <a:r>
                <a:rPr lang="zh-CN" altLang="en-US" sz="3200" b="1" dirty="0" smtClean="0"/>
                <a:t>项目概述</a:t>
              </a:r>
              <a:endParaRPr lang="zh-CN" altLang="zh-CN" sz="3200" b="1" dirty="0"/>
            </a:p>
          </p:txBody>
        </p:sp>
      </p:grpSp>
      <p:pic>
        <p:nvPicPr>
          <p:cNvPr id="18" name="Picture 12" descr="C:\Users\owen\Desktop\肖雅婷\未标题-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308304" y="2386818"/>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12524" t="17742" r="30010" b="17742"/>
          <a:stretch>
            <a:fillRect/>
          </a:stretch>
        </p:blipFill>
        <p:spPr bwMode="auto">
          <a:xfrm>
            <a:off x="6732240" y="6027904"/>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2"/>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49260" t="44759" b="42164"/>
          <a:stretch>
            <a:fillRect/>
          </a:stretch>
        </p:blipFill>
        <p:spPr bwMode="auto">
          <a:xfrm flipH="1">
            <a:off x="-1" y="4395284"/>
            <a:ext cx="3071217" cy="89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C:\Users\owen\Desktop\肖雅婷\未标题-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68560" y="1983040"/>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933624" y="1197907"/>
            <a:ext cx="4657128" cy="4247317"/>
          </a:xfrm>
          <a:prstGeom prst="rect">
            <a:avLst/>
          </a:prstGeom>
        </p:spPr>
        <p:txBody>
          <a:bodyPr wrap="square">
            <a:spAutoFit/>
          </a:bodyPr>
          <a:lstStyle/>
          <a:p>
            <a:pPr>
              <a:lnSpc>
                <a:spcPct val="150000"/>
              </a:lnSpc>
            </a:pPr>
            <a:r>
              <a:rPr lang="zh-CN" altLang="en-US" sz="2000" dirty="0" smtClean="0">
                <a:latin typeface="华文中宋" panose="02010600040101010101" pitchFamily="2" charset="-122"/>
                <a:ea typeface="华文中宋" panose="02010600040101010101" pitchFamily="2" charset="-122"/>
              </a:rPr>
              <a:t>      文化</a:t>
            </a:r>
            <a:r>
              <a:rPr lang="zh-CN" altLang="en-US" sz="2000" dirty="0">
                <a:latin typeface="华文中宋" panose="02010600040101010101" pitchFamily="2" charset="-122"/>
                <a:ea typeface="华文中宋" panose="02010600040101010101" pitchFamily="2" charset="-122"/>
              </a:rPr>
              <a:t>是一个民族的血脉，中华优秀传统文化是中华民族的基因。为落实习近平总书记在全国文艺工作座谈会上的讲话精神，以及在纪念孔子诞辰</a:t>
            </a:r>
            <a:r>
              <a:rPr lang="en-US" altLang="zh-CN" sz="2000" dirty="0">
                <a:latin typeface="华文中宋" panose="02010600040101010101" pitchFamily="2" charset="-122"/>
                <a:ea typeface="华文中宋" panose="02010600040101010101" pitchFamily="2" charset="-122"/>
              </a:rPr>
              <a:t>2565</a:t>
            </a:r>
            <a:r>
              <a:rPr lang="zh-CN" altLang="en-US" sz="2000" dirty="0">
                <a:latin typeface="华文中宋" panose="02010600040101010101" pitchFamily="2" charset="-122"/>
                <a:ea typeface="华文中宋" panose="02010600040101010101" pitchFamily="2" charset="-122"/>
              </a:rPr>
              <a:t>周年国际学术研讨会上的讲话和视察山东时的讲话精神，大力弘扬中华优秀传统文化，培育和践行社会主义核心价值观，山东省话剧院</a:t>
            </a:r>
            <a:r>
              <a:rPr lang="zh-CN" altLang="en-US" sz="2000" dirty="0" smtClean="0">
                <a:latin typeface="华文中宋" panose="02010600040101010101" pitchFamily="2" charset="-122"/>
                <a:ea typeface="华文中宋" panose="02010600040101010101" pitchFamily="2" charset="-122"/>
              </a:rPr>
              <a:t>历时两年</a:t>
            </a:r>
            <a:r>
              <a:rPr lang="zh-CN" altLang="en-US" sz="2000" dirty="0">
                <a:latin typeface="华文中宋" panose="02010600040101010101" pitchFamily="2" charset="-122"/>
                <a:ea typeface="华文中宋" panose="02010600040101010101" pitchFamily="2" charset="-122"/>
              </a:rPr>
              <a:t>时间策划、创作了原创大型历史剧</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孔子</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a:t>
            </a:r>
            <a:endParaRPr lang="zh-CN" altLang="en-US" sz="2000" dirty="0">
              <a:latin typeface="华文中宋" panose="02010600040101010101" pitchFamily="2" charset="-122"/>
              <a:ea typeface="华文中宋" panose="02010600040101010101"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6152" y="908720"/>
            <a:ext cx="2541381" cy="368328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Users\owen\Desktop\肖雅婷\未标题-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427439" y="2390001"/>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Users\owen\Desktop\肖雅婷\未标题-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5400000">
            <a:off x="7308304" y="2386818"/>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2" cstate="print">
            <a:extLst>
              <a:ext uri="{BEBA8EAE-BF5A-486C-A8C5-ECC9F3942E4B}">
                <a14:imgProps xmlns:a14="http://schemas.microsoft.com/office/drawing/2010/main">
                  <a14:imgLayer r:embed="rId3">
                    <a14:imgEffect>
                      <a14:backgroundRemoval t="1186" b="89921" l="5536" r="98036">
                        <a14:backgroundMark x1="77679" y1="66008" x2="77679" y2="66008"/>
                      </a14:backgroundRemoval>
                    </a14:imgEffect>
                  </a14:imgLayer>
                </a14:imgProps>
              </a:ext>
              <a:ext uri="{28A0092B-C50C-407E-A947-70E740481C1C}">
                <a14:useLocalDpi xmlns:a14="http://schemas.microsoft.com/office/drawing/2010/main" val="0"/>
              </a:ext>
            </a:extLst>
          </a:blip>
          <a:stretch>
            <a:fillRect/>
          </a:stretch>
        </p:blipFill>
        <p:spPr>
          <a:xfrm>
            <a:off x="7308304" y="87250"/>
            <a:ext cx="1658888" cy="1498924"/>
          </a:xfrm>
          <a:prstGeom prst="rect">
            <a:avLst/>
          </a:prstGeom>
        </p:spPr>
      </p:pic>
      <p:sp>
        <p:nvSpPr>
          <p:cNvPr id="14" name="TextBox 13"/>
          <p:cNvSpPr txBox="1"/>
          <p:nvPr/>
        </p:nvSpPr>
        <p:spPr>
          <a:xfrm>
            <a:off x="233388" y="134323"/>
            <a:ext cx="3960440" cy="707886"/>
          </a:xfrm>
          <a:prstGeom prst="rect">
            <a:avLst/>
          </a:prstGeom>
          <a:noFill/>
          <a:effectLst>
            <a:reflection blurRad="50800" stA="94000" endPos="71000" dir="5400000" sy="-100000" algn="bl" rotWithShape="0"/>
          </a:effectLst>
        </p:spPr>
        <p:txBody>
          <a:bodyPr wrap="square" rtlCol="0">
            <a:spAutoFit/>
          </a:bodyPr>
          <a:lstStyle/>
          <a:p>
            <a:r>
              <a:rPr lang="zh-CN" altLang="en-US" sz="4000" dirty="0" smtClean="0">
                <a:solidFill>
                  <a:schemeClr val="accent2">
                    <a:lumMod val="75000"/>
                  </a:schemeClr>
                </a:solidFill>
                <a:latin typeface="华文行楷" panose="02010800040101010101" pitchFamily="2" charset="-122"/>
                <a:ea typeface="华文行楷" panose="02010800040101010101" pitchFamily="2" charset="-122"/>
              </a:rPr>
              <a:t>专家论证</a:t>
            </a:r>
            <a:endParaRPr lang="zh-CN" altLang="en-US" sz="4000" dirty="0">
              <a:solidFill>
                <a:schemeClr val="accent2">
                  <a:lumMod val="75000"/>
                </a:schemeClr>
              </a:solidFill>
              <a:latin typeface="华文行楷" panose="02010800040101010101" pitchFamily="2" charset="-122"/>
              <a:ea typeface="华文行楷" panose="02010800040101010101" pitchFamily="2" charset="-122"/>
            </a:endParaRPr>
          </a:p>
        </p:txBody>
      </p:sp>
      <p:pic>
        <p:nvPicPr>
          <p:cNvPr id="9" name="Picture 2"/>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916484" y="2149122"/>
            <a:ext cx="6727047" cy="461665"/>
          </a:xfrm>
          <a:prstGeom prst="rect">
            <a:avLst/>
          </a:prstGeom>
        </p:spPr>
        <p:txBody>
          <a:bodyPr wrap="square">
            <a:spAutoFit/>
          </a:bodyPr>
          <a:lstStyle/>
          <a:p>
            <a:r>
              <a:rPr lang="zh-CN" altLang="zh-CN" sz="2400" dirty="0" smtClean="0">
                <a:latin typeface="华文新魏" panose="02010800040101010101" pitchFamily="2" charset="-122"/>
                <a:ea typeface="华文新魏" panose="02010800040101010101" pitchFamily="2" charset="-122"/>
              </a:rPr>
              <a:t>著名的剧作家</a:t>
            </a:r>
            <a:r>
              <a:rPr lang="en-US" altLang="zh-CN" sz="2400" dirty="0" smtClean="0">
                <a:latin typeface="华文新魏" panose="02010800040101010101" pitchFamily="2" charset="-122"/>
                <a:ea typeface="华文新魏" panose="02010800040101010101" pitchFamily="2" charset="-122"/>
              </a:rPr>
              <a:t>   </a:t>
            </a:r>
            <a:r>
              <a:rPr lang="zh-CN" altLang="zh-CN" sz="2400" dirty="0" smtClean="0">
                <a:latin typeface="华文新魏" panose="02010800040101010101" pitchFamily="2" charset="-122"/>
                <a:ea typeface="华文新魏" panose="02010800040101010101" pitchFamily="2" charset="-122"/>
              </a:rPr>
              <a:t>梁秉堃</a:t>
            </a:r>
            <a:endParaRPr lang="en-US" altLang="zh-CN" sz="2400" dirty="0" smtClean="0">
              <a:latin typeface="华文新魏" panose="02010800040101010101" pitchFamily="2" charset="-122"/>
              <a:ea typeface="华文新魏" panose="02010800040101010101" pitchFamily="2" charset="-122"/>
            </a:endParaRPr>
          </a:p>
        </p:txBody>
      </p:sp>
      <p:pic>
        <p:nvPicPr>
          <p:cNvPr id="11" name="Picture 4" descr="花瓣5"/>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3303" t="38004" r="45333" b="44006"/>
          <a:stretch>
            <a:fillRect/>
          </a:stretch>
        </p:blipFill>
        <p:spPr bwMode="auto">
          <a:xfrm>
            <a:off x="97104" y="1279603"/>
            <a:ext cx="931984" cy="111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039456" y="4332887"/>
            <a:ext cx="2872902" cy="461665"/>
          </a:xfrm>
          <a:prstGeom prst="rect">
            <a:avLst/>
          </a:prstGeom>
        </p:spPr>
        <p:txBody>
          <a:bodyPr wrap="none">
            <a:spAutoFit/>
          </a:bodyPr>
          <a:lstStyle/>
          <a:p>
            <a:r>
              <a:rPr lang="zh-CN" altLang="zh-CN" sz="2400" dirty="0">
                <a:latin typeface="华文新魏" panose="02010800040101010101" pitchFamily="2" charset="-122"/>
                <a:ea typeface="华文新魏" panose="02010800040101010101" pitchFamily="2" charset="-122"/>
              </a:rPr>
              <a:t>艺术</a:t>
            </a:r>
            <a:r>
              <a:rPr lang="zh-CN" altLang="zh-CN" sz="2400" dirty="0" smtClean="0">
                <a:latin typeface="华文新魏" panose="02010800040101010101" pitchFamily="2" charset="-122"/>
                <a:ea typeface="华文新魏" panose="02010800040101010101" pitchFamily="2" charset="-122"/>
              </a:rPr>
              <a:t>评论家</a:t>
            </a:r>
            <a:r>
              <a:rPr lang="en-US" altLang="zh-CN" sz="2400" dirty="0" smtClean="0">
                <a:latin typeface="华文新魏" panose="02010800040101010101" pitchFamily="2" charset="-122"/>
                <a:ea typeface="华文新魏" panose="02010800040101010101" pitchFamily="2" charset="-122"/>
              </a:rPr>
              <a:t>   </a:t>
            </a:r>
            <a:r>
              <a:rPr lang="zh-CN" altLang="zh-CN" sz="2400" dirty="0" smtClean="0">
                <a:latin typeface="华文新魏" panose="02010800040101010101" pitchFamily="2" charset="-122"/>
                <a:ea typeface="华文新魏" panose="02010800040101010101" pitchFamily="2" charset="-122"/>
              </a:rPr>
              <a:t>姜志涛</a:t>
            </a:r>
            <a:endParaRPr lang="en-US" altLang="zh-CN" sz="2400" dirty="0">
              <a:latin typeface="华文新魏" panose="02010800040101010101" pitchFamily="2" charset="-122"/>
              <a:ea typeface="华文新魏" panose="02010800040101010101" pitchFamily="2" charset="-122"/>
            </a:endParaRPr>
          </a:p>
        </p:txBody>
      </p:sp>
      <p:sp>
        <p:nvSpPr>
          <p:cNvPr id="12" name="矩形 11"/>
          <p:cNvSpPr/>
          <p:nvPr/>
        </p:nvSpPr>
        <p:spPr>
          <a:xfrm>
            <a:off x="1835696" y="3255367"/>
            <a:ext cx="3488455" cy="461665"/>
          </a:xfrm>
          <a:prstGeom prst="rect">
            <a:avLst/>
          </a:prstGeom>
        </p:spPr>
        <p:txBody>
          <a:bodyPr wrap="none">
            <a:spAutoFit/>
          </a:bodyPr>
          <a:lstStyle/>
          <a:p>
            <a:r>
              <a:rPr lang="zh-CN" altLang="zh-CN" sz="2400" dirty="0">
                <a:latin typeface="华文新魏" panose="02010800040101010101" pitchFamily="2" charset="-122"/>
                <a:ea typeface="华文新魏" panose="02010800040101010101" pitchFamily="2" charset="-122"/>
              </a:rPr>
              <a:t>著名表演</a:t>
            </a:r>
            <a:r>
              <a:rPr lang="zh-CN" altLang="zh-CN" sz="2400" dirty="0" smtClean="0">
                <a:latin typeface="华文新魏" panose="02010800040101010101" pitchFamily="2" charset="-122"/>
                <a:ea typeface="华文新魏" panose="02010800040101010101" pitchFamily="2" charset="-122"/>
              </a:rPr>
              <a:t>艺术家</a:t>
            </a:r>
            <a:r>
              <a:rPr lang="en-US" altLang="zh-CN" sz="2400" dirty="0" smtClean="0">
                <a:latin typeface="华文新魏" panose="02010800040101010101" pitchFamily="2" charset="-122"/>
                <a:ea typeface="华文新魏" panose="02010800040101010101" pitchFamily="2" charset="-122"/>
              </a:rPr>
              <a:t>   </a:t>
            </a:r>
            <a:r>
              <a:rPr lang="zh-CN" altLang="zh-CN" sz="2400" dirty="0" smtClean="0">
                <a:latin typeface="华文新魏" panose="02010800040101010101" pitchFamily="2" charset="-122"/>
                <a:ea typeface="华文新魏" panose="02010800040101010101" pitchFamily="2" charset="-122"/>
              </a:rPr>
              <a:t>李法</a:t>
            </a:r>
            <a:r>
              <a:rPr lang="zh-CN" altLang="zh-CN" sz="2400" dirty="0">
                <a:latin typeface="华文新魏" panose="02010800040101010101" pitchFamily="2" charset="-122"/>
                <a:ea typeface="华文新魏" panose="02010800040101010101" pitchFamily="2" charset="-122"/>
              </a:rPr>
              <a:t>曾</a:t>
            </a:r>
            <a:endParaRPr lang="en-US" altLang="zh-CN" sz="2400" dirty="0">
              <a:latin typeface="华文新魏" panose="02010800040101010101" pitchFamily="2" charset="-122"/>
              <a:ea typeface="华文新魏" panose="02010800040101010101" pitchFamily="2" charset="-122"/>
            </a:endParaRPr>
          </a:p>
        </p:txBody>
      </p:sp>
      <p:sp>
        <p:nvSpPr>
          <p:cNvPr id="13" name="矩形 12"/>
          <p:cNvSpPr/>
          <p:nvPr/>
        </p:nvSpPr>
        <p:spPr>
          <a:xfrm>
            <a:off x="4412737" y="4310190"/>
            <a:ext cx="2565126" cy="461665"/>
          </a:xfrm>
          <a:prstGeom prst="rect">
            <a:avLst/>
          </a:prstGeom>
        </p:spPr>
        <p:txBody>
          <a:bodyPr wrap="none">
            <a:spAutoFit/>
          </a:bodyPr>
          <a:lstStyle/>
          <a:p>
            <a:r>
              <a:rPr lang="zh-CN" altLang="zh-CN" sz="2400" dirty="0">
                <a:latin typeface="华文新魏" panose="02010800040101010101" pitchFamily="2" charset="-122"/>
                <a:ea typeface="华文新魏" panose="02010800040101010101" pitchFamily="2" charset="-122"/>
              </a:rPr>
              <a:t>戏剧</a:t>
            </a:r>
            <a:r>
              <a:rPr lang="zh-CN" altLang="zh-CN" sz="2400" dirty="0" smtClean="0">
                <a:latin typeface="华文新魏" panose="02010800040101010101" pitchFamily="2" charset="-122"/>
                <a:ea typeface="华文新魏" panose="02010800040101010101" pitchFamily="2" charset="-122"/>
              </a:rPr>
              <a:t>评论家</a:t>
            </a:r>
            <a:r>
              <a:rPr lang="en-US" altLang="zh-CN" sz="2400" dirty="0" smtClean="0">
                <a:latin typeface="华文新魏" panose="02010800040101010101" pitchFamily="2" charset="-122"/>
                <a:ea typeface="华文新魏" panose="02010800040101010101" pitchFamily="2" charset="-122"/>
              </a:rPr>
              <a:t>   </a:t>
            </a:r>
            <a:r>
              <a:rPr lang="zh-CN" altLang="zh-CN" sz="2400" dirty="0" smtClean="0">
                <a:latin typeface="华文新魏" panose="02010800040101010101" pitchFamily="2" charset="-122"/>
                <a:ea typeface="华文新魏" panose="02010800040101010101" pitchFamily="2" charset="-122"/>
              </a:rPr>
              <a:t>刘平</a:t>
            </a:r>
            <a:endParaRPr lang="zh-CN" altLang="en-US" sz="2400" dirty="0">
              <a:latin typeface="华文新魏" panose="02010800040101010101" pitchFamily="2" charset="-122"/>
              <a:ea typeface="华文新魏" panose="02010800040101010101" pitchFamily="2" charset="-122"/>
            </a:endParaRPr>
          </a:p>
        </p:txBody>
      </p:sp>
      <p:pic>
        <p:nvPicPr>
          <p:cNvPr id="15" name="Picture 5" descr="花瓣"/>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a:off x="5915948" y="2763653"/>
            <a:ext cx="741741" cy="84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花瓣5"/>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3303" t="38004" r="45333" b="44006"/>
          <a:stretch>
            <a:fillRect/>
          </a:stretch>
        </p:blipFill>
        <p:spPr bwMode="auto">
          <a:xfrm>
            <a:off x="1065600" y="3139865"/>
            <a:ext cx="770096" cy="92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花瓣"/>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a:off x="3722089" y="3926884"/>
            <a:ext cx="557918" cy="63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dministrator\Desktop\《孔子》北京论证会.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592" t="22032" b="6312"/>
          <a:stretch>
            <a:fillRect/>
          </a:stretch>
        </p:blipFill>
        <p:spPr bwMode="auto">
          <a:xfrm>
            <a:off x="4379864" y="617310"/>
            <a:ext cx="4419651"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矩形 17"/>
          <p:cNvSpPr/>
          <p:nvPr/>
        </p:nvSpPr>
        <p:spPr>
          <a:xfrm>
            <a:off x="4500016" y="5271591"/>
            <a:ext cx="4179349" cy="461665"/>
          </a:xfrm>
          <a:prstGeom prst="rect">
            <a:avLst/>
          </a:prstGeom>
        </p:spPr>
        <p:txBody>
          <a:bodyPr wrap="none">
            <a:spAutoFit/>
          </a:bodyPr>
          <a:lstStyle/>
          <a:p>
            <a:r>
              <a:rPr lang="zh-CN" altLang="zh-CN" sz="2400" dirty="0">
                <a:latin typeface="华文新魏" panose="02010800040101010101" pitchFamily="2" charset="-122"/>
                <a:ea typeface="华文新魏" panose="02010800040101010101" pitchFamily="2" charset="-122"/>
              </a:rPr>
              <a:t>国家话剧院著名</a:t>
            </a:r>
            <a:r>
              <a:rPr lang="zh-CN" altLang="zh-CN" sz="2400" dirty="0" smtClean="0">
                <a:latin typeface="华文新魏" panose="02010800040101010101" pitchFamily="2" charset="-122"/>
                <a:ea typeface="华文新魏" panose="02010800040101010101" pitchFamily="2" charset="-122"/>
              </a:rPr>
              <a:t>导演</a:t>
            </a:r>
            <a:r>
              <a:rPr lang="en-US" altLang="zh-CN" sz="2400" dirty="0" smtClean="0">
                <a:latin typeface="华文新魏" panose="02010800040101010101" pitchFamily="2" charset="-122"/>
                <a:ea typeface="华文新魏" panose="02010800040101010101" pitchFamily="2" charset="-122"/>
              </a:rPr>
              <a:t>   </a:t>
            </a:r>
            <a:r>
              <a:rPr lang="zh-CN" altLang="zh-CN" sz="2400" dirty="0" smtClean="0">
                <a:latin typeface="华文新魏" panose="02010800040101010101" pitchFamily="2" charset="-122"/>
                <a:ea typeface="华文新魏" panose="02010800040101010101" pitchFamily="2" charset="-122"/>
              </a:rPr>
              <a:t>王小鹰</a:t>
            </a:r>
            <a:endParaRPr lang="zh-CN" altLang="en-US" sz="2400" dirty="0"/>
          </a:p>
        </p:txBody>
      </p:sp>
      <p:sp>
        <p:nvSpPr>
          <p:cNvPr id="19" name="矩形 18"/>
          <p:cNvSpPr/>
          <p:nvPr/>
        </p:nvSpPr>
        <p:spPr>
          <a:xfrm>
            <a:off x="211579" y="5271591"/>
            <a:ext cx="4179349" cy="461665"/>
          </a:xfrm>
          <a:prstGeom prst="rect">
            <a:avLst/>
          </a:prstGeom>
        </p:spPr>
        <p:txBody>
          <a:bodyPr wrap="none">
            <a:spAutoFit/>
          </a:bodyPr>
          <a:lstStyle/>
          <a:p>
            <a:r>
              <a:rPr lang="zh-CN" altLang="zh-CN" sz="2400" dirty="0">
                <a:latin typeface="华文新魏" panose="02010800040101010101" pitchFamily="2" charset="-122"/>
                <a:ea typeface="华文新魏" panose="02010800040101010101" pitchFamily="2" charset="-122"/>
              </a:rPr>
              <a:t>曲阜孔子研究院</a:t>
            </a:r>
            <a:r>
              <a:rPr lang="zh-CN" altLang="zh-CN" sz="2400" dirty="0" smtClean="0">
                <a:latin typeface="华文新魏" panose="02010800040101010101" pitchFamily="2" charset="-122"/>
                <a:ea typeface="华文新魏" panose="02010800040101010101" pitchFamily="2" charset="-122"/>
              </a:rPr>
              <a:t>院长</a:t>
            </a:r>
            <a:r>
              <a:rPr lang="en-US" altLang="zh-CN" sz="2400" dirty="0" smtClean="0">
                <a:latin typeface="华文新魏" panose="02010800040101010101" pitchFamily="2" charset="-122"/>
                <a:ea typeface="华文新魏" panose="02010800040101010101" pitchFamily="2" charset="-122"/>
              </a:rPr>
              <a:t>   </a:t>
            </a:r>
            <a:r>
              <a:rPr lang="zh-CN" altLang="zh-CN" sz="2400" dirty="0" smtClean="0">
                <a:latin typeface="华文新魏" panose="02010800040101010101" pitchFamily="2" charset="-122"/>
                <a:ea typeface="华文新魏" panose="02010800040101010101" pitchFamily="2" charset="-122"/>
              </a:rPr>
              <a:t>杨朝明</a:t>
            </a:r>
            <a:endParaRPr lang="zh-CN" altLang="en-US" sz="2400" dirty="0">
              <a:latin typeface="华文新魏" panose="02010800040101010101" pitchFamily="2" charset="-122"/>
              <a:ea typeface="华文新魏" panose="02010800040101010101" pitchFamily="2" charset="-122"/>
            </a:endParaRPr>
          </a:p>
        </p:txBody>
      </p:sp>
      <p:pic>
        <p:nvPicPr>
          <p:cNvPr id="20" name="Picture 5" descr="花瓣"/>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a:off x="4390928" y="4996419"/>
            <a:ext cx="480494" cy="55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花瓣"/>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rot="9926237">
            <a:off x="4661499" y="5736305"/>
            <a:ext cx="857602" cy="98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墨山水"/>
          <p:cNvPicPr>
            <a:picLocks noChangeAspect="1" noChangeArrowheads="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r="43913" b="45136"/>
          <a:stretch>
            <a:fillRect/>
          </a:stretch>
        </p:blipFill>
        <p:spPr bwMode="auto">
          <a:xfrm flipH="1">
            <a:off x="3434661" y="2636912"/>
            <a:ext cx="5724808" cy="236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Users\owen\Desktop\肖雅婷\未标题-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68559" y="1916833"/>
            <a:ext cx="2263135" cy="2263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0668" y="188640"/>
            <a:ext cx="3960440" cy="707886"/>
          </a:xfrm>
          <a:prstGeom prst="rect">
            <a:avLst/>
          </a:prstGeom>
          <a:noFill/>
          <a:effectLst>
            <a:reflection blurRad="50800" stA="94000" endPos="71000" dir="5400000" sy="-100000" algn="bl" rotWithShape="0"/>
          </a:effectLst>
        </p:spPr>
        <p:txBody>
          <a:bodyPr wrap="square" rtlCol="0">
            <a:spAutoFit/>
          </a:bodyPr>
          <a:lstStyle/>
          <a:p>
            <a:r>
              <a:rPr lang="zh-CN" altLang="en-US" sz="4000" dirty="0">
                <a:solidFill>
                  <a:schemeClr val="accent2">
                    <a:lumMod val="75000"/>
                  </a:schemeClr>
                </a:solidFill>
                <a:latin typeface="华文行楷" panose="02010800040101010101" pitchFamily="2" charset="-122"/>
                <a:ea typeface="华文行楷" panose="02010800040101010101" pitchFamily="2" charset="-122"/>
              </a:rPr>
              <a:t>终</a:t>
            </a:r>
            <a:r>
              <a:rPr lang="zh-CN" altLang="en-US" sz="4000" dirty="0" smtClean="0">
                <a:solidFill>
                  <a:schemeClr val="accent2">
                    <a:lumMod val="75000"/>
                  </a:schemeClr>
                </a:solidFill>
                <a:latin typeface="华文行楷" panose="02010800040101010101" pitchFamily="2" charset="-122"/>
                <a:ea typeface="华文行楷" panose="02010800040101010101" pitchFamily="2" charset="-122"/>
              </a:rPr>
              <a:t>稿讨论</a:t>
            </a:r>
            <a:endParaRPr lang="zh-CN" altLang="en-US" sz="4000" dirty="0">
              <a:solidFill>
                <a:schemeClr val="accent2">
                  <a:lumMod val="75000"/>
                </a:schemeClr>
              </a:solidFill>
              <a:latin typeface="华文行楷" panose="02010800040101010101" pitchFamily="2" charset="-122"/>
              <a:ea typeface="华文行楷" panose="02010800040101010101" pitchFamily="2" charset="-122"/>
            </a:endParaRPr>
          </a:p>
        </p:txBody>
      </p:sp>
      <p:pic>
        <p:nvPicPr>
          <p:cNvPr id="10" name="Picture 2"/>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951508" y="1477466"/>
            <a:ext cx="7344816" cy="461665"/>
          </a:xfrm>
          <a:prstGeom prst="rect">
            <a:avLst/>
          </a:prstGeom>
        </p:spPr>
        <p:txBody>
          <a:bodyPr wrap="square">
            <a:spAutoFit/>
          </a:bodyPr>
          <a:lstStyle/>
          <a:p>
            <a:r>
              <a:rPr lang="zh-CN" altLang="zh-CN" sz="2400" dirty="0">
                <a:latin typeface="华文新魏" panose="02010800040101010101" pitchFamily="2" charset="-122"/>
                <a:ea typeface="华文新魏" panose="02010800040101010101" pitchFamily="2" charset="-122"/>
              </a:rPr>
              <a:t>中国艺术研究院原副院长、中国戏曲学会</a:t>
            </a:r>
            <a:r>
              <a:rPr lang="zh-CN" altLang="zh-CN" sz="2400" dirty="0" smtClean="0">
                <a:latin typeface="华文新魏" panose="02010800040101010101" pitchFamily="2" charset="-122"/>
                <a:ea typeface="华文新魏" panose="02010800040101010101" pitchFamily="2" charset="-122"/>
              </a:rPr>
              <a:t>会长</a:t>
            </a:r>
            <a:r>
              <a:rPr lang="en-US" altLang="zh-CN" sz="2400" dirty="0" smtClean="0">
                <a:latin typeface="华文新魏" panose="02010800040101010101" pitchFamily="2" charset="-122"/>
                <a:ea typeface="华文新魏" panose="02010800040101010101" pitchFamily="2" charset="-122"/>
              </a:rPr>
              <a:t>  </a:t>
            </a:r>
            <a:r>
              <a:rPr lang="zh-CN" altLang="zh-CN" sz="2400" dirty="0" smtClean="0">
                <a:latin typeface="华文新魏" panose="02010800040101010101" pitchFamily="2" charset="-122"/>
                <a:ea typeface="华文新魏" panose="02010800040101010101" pitchFamily="2" charset="-122"/>
              </a:rPr>
              <a:t>薛若琳</a:t>
            </a:r>
            <a:endParaRPr lang="zh-CN" altLang="en-US" sz="2400" dirty="0">
              <a:latin typeface="华文新魏" panose="02010800040101010101" pitchFamily="2" charset="-122"/>
              <a:ea typeface="华文新魏" panose="02010800040101010101" pitchFamily="2" charset="-122"/>
            </a:endParaRPr>
          </a:p>
        </p:txBody>
      </p:sp>
      <p:sp>
        <p:nvSpPr>
          <p:cNvPr id="3" name="矩形 2"/>
          <p:cNvSpPr/>
          <p:nvPr/>
        </p:nvSpPr>
        <p:spPr>
          <a:xfrm>
            <a:off x="2100052" y="2175247"/>
            <a:ext cx="4411785" cy="461665"/>
          </a:xfrm>
          <a:prstGeom prst="rect">
            <a:avLst/>
          </a:prstGeom>
        </p:spPr>
        <p:txBody>
          <a:bodyPr wrap="none">
            <a:spAutoFit/>
          </a:bodyPr>
          <a:lstStyle/>
          <a:p>
            <a:r>
              <a:rPr lang="zh-CN" altLang="zh-CN" sz="2400" dirty="0">
                <a:latin typeface="华文新魏" panose="02010800040101010101" pitchFamily="2" charset="-122"/>
                <a:ea typeface="华文新魏" panose="02010800040101010101" pitchFamily="2" charset="-122"/>
              </a:rPr>
              <a:t>《中国戏剧》杂志</a:t>
            </a:r>
            <a:r>
              <a:rPr lang="zh-CN" altLang="zh-CN" sz="2400" dirty="0" smtClean="0">
                <a:latin typeface="华文新魏" panose="02010800040101010101" pitchFamily="2" charset="-122"/>
                <a:ea typeface="华文新魏" panose="02010800040101010101" pitchFamily="2" charset="-122"/>
              </a:rPr>
              <a:t>主编</a:t>
            </a:r>
            <a:r>
              <a:rPr lang="en-US" altLang="zh-CN" sz="2400" dirty="0" smtClean="0">
                <a:latin typeface="华文新魏" panose="02010800040101010101" pitchFamily="2" charset="-122"/>
                <a:ea typeface="华文新魏" panose="02010800040101010101" pitchFamily="2" charset="-122"/>
              </a:rPr>
              <a:t>   </a:t>
            </a:r>
            <a:r>
              <a:rPr lang="zh-CN" altLang="zh-CN" sz="2400" dirty="0" smtClean="0">
                <a:latin typeface="华文新魏" panose="02010800040101010101" pitchFamily="2" charset="-122"/>
                <a:ea typeface="华文新魏" panose="02010800040101010101" pitchFamily="2" charset="-122"/>
              </a:rPr>
              <a:t>赓续</a:t>
            </a:r>
            <a:r>
              <a:rPr lang="zh-CN" altLang="zh-CN" sz="2400" dirty="0">
                <a:latin typeface="华文新魏" panose="02010800040101010101" pitchFamily="2" charset="-122"/>
                <a:ea typeface="华文新魏" panose="02010800040101010101" pitchFamily="2" charset="-122"/>
              </a:rPr>
              <a:t>华</a:t>
            </a:r>
            <a:endParaRPr lang="zh-CN" altLang="en-US" sz="2400" dirty="0"/>
          </a:p>
        </p:txBody>
      </p:sp>
      <p:pic>
        <p:nvPicPr>
          <p:cNvPr id="2050" name="Picture 2" descr="C:\Users\Administrator\Desktop\《孔子》山东终稿论证会2.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t="9236" b="5645"/>
          <a:stretch>
            <a:fillRect/>
          </a:stretch>
        </p:blipFill>
        <p:spPr bwMode="auto">
          <a:xfrm>
            <a:off x="620557" y="3729012"/>
            <a:ext cx="3680308" cy="234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Administrator\Desktop\《孔子》山东终稿论证会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226" r="6788" b="4632"/>
          <a:stretch>
            <a:fillRect/>
          </a:stretch>
        </p:blipFill>
        <p:spPr bwMode="auto">
          <a:xfrm>
            <a:off x="4623916" y="3779812"/>
            <a:ext cx="3960068" cy="2298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矩形 11"/>
          <p:cNvSpPr/>
          <p:nvPr/>
        </p:nvSpPr>
        <p:spPr>
          <a:xfrm>
            <a:off x="971228" y="2817566"/>
            <a:ext cx="7920880" cy="461665"/>
          </a:xfrm>
          <a:prstGeom prst="rect">
            <a:avLst/>
          </a:prstGeom>
        </p:spPr>
        <p:txBody>
          <a:bodyPr wrap="square">
            <a:spAutoFit/>
          </a:bodyPr>
          <a:lstStyle/>
          <a:p>
            <a:r>
              <a:rPr lang="zh-CN" altLang="zh-CN" sz="2400" dirty="0">
                <a:latin typeface="华文新魏" panose="02010800040101010101" pitchFamily="2" charset="-122"/>
                <a:ea typeface="华文新魏" panose="02010800040101010101" pitchFamily="2" charset="-122"/>
              </a:rPr>
              <a:t>山东省内专家焦体怡、王大安、丁小秋、张积强、刘敏</a:t>
            </a:r>
            <a:endParaRPr lang="zh-CN" altLang="en-US" sz="2400" dirty="0">
              <a:latin typeface="华文新魏" panose="02010800040101010101" pitchFamily="2" charset="-122"/>
              <a:ea typeface="华文新魏" panose="02010800040101010101" pitchFamily="2" charset="-122"/>
            </a:endParaRPr>
          </a:p>
        </p:txBody>
      </p:sp>
      <p:pic>
        <p:nvPicPr>
          <p:cNvPr id="13" name="Picture 5" descr="花瓣"/>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a:off x="7326092" y="-567975"/>
            <a:ext cx="1321173" cy="151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花瓣"/>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rot="16200000">
            <a:off x="1755695" y="1916833"/>
            <a:ext cx="557918" cy="63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花瓣"/>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rot="9926237">
            <a:off x="4661499" y="5736305"/>
            <a:ext cx="857602" cy="98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墨山水"/>
          <p:cNvPicPr>
            <a:picLocks noChangeAspect="1" noChangeArrowheads="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r="43913" b="45136"/>
          <a:stretch>
            <a:fillRect/>
          </a:stretch>
        </p:blipFill>
        <p:spPr bwMode="auto">
          <a:xfrm flipH="1">
            <a:off x="3434661" y="2636912"/>
            <a:ext cx="5724808" cy="236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Users\owen\Desktop\肖雅婷\未标题-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68559" y="1916833"/>
            <a:ext cx="2263135" cy="2263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0668" y="188640"/>
            <a:ext cx="3960440" cy="707886"/>
          </a:xfrm>
          <a:prstGeom prst="rect">
            <a:avLst/>
          </a:prstGeom>
          <a:noFill/>
          <a:effectLst>
            <a:reflection blurRad="50800" stA="94000" endPos="71000" dir="5400000" sy="-100000" algn="bl" rotWithShape="0"/>
          </a:effectLst>
        </p:spPr>
        <p:txBody>
          <a:bodyPr wrap="square" rtlCol="0">
            <a:spAutoFit/>
          </a:bodyPr>
          <a:lstStyle/>
          <a:p>
            <a:r>
              <a:rPr lang="zh-CN" altLang="en-US" sz="4000" dirty="0" smtClean="0">
                <a:solidFill>
                  <a:schemeClr val="accent2">
                    <a:lumMod val="75000"/>
                  </a:schemeClr>
                </a:solidFill>
                <a:latin typeface="华文行楷" panose="02010800040101010101" pitchFamily="2" charset="-122"/>
                <a:ea typeface="华文行楷" panose="02010800040101010101" pitchFamily="2" charset="-122"/>
              </a:rPr>
              <a:t>创作排练</a:t>
            </a:r>
            <a:endParaRPr lang="zh-CN" altLang="en-US" sz="4000" dirty="0">
              <a:solidFill>
                <a:schemeClr val="accent2">
                  <a:lumMod val="75000"/>
                </a:schemeClr>
              </a:solidFill>
              <a:latin typeface="华文行楷" panose="02010800040101010101" pitchFamily="2" charset="-122"/>
              <a:ea typeface="华文行楷" panose="02010800040101010101" pitchFamily="2" charset="-122"/>
            </a:endParaRPr>
          </a:p>
        </p:txBody>
      </p:sp>
      <p:pic>
        <p:nvPicPr>
          <p:cNvPr id="10" name="Picture 2"/>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descr="花瓣"/>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a:off x="7326092" y="-567975"/>
            <a:ext cx="1321173" cy="151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花瓣"/>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rot="5865001">
            <a:off x="3643162" y="3821836"/>
            <a:ext cx="915888" cy="104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花瓣"/>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98" t="30975" r="35877" b="41476"/>
          <a:stretch>
            <a:fillRect/>
          </a:stretch>
        </p:blipFill>
        <p:spPr bwMode="auto">
          <a:xfrm rot="16200000">
            <a:off x="1755695" y="1916833"/>
            <a:ext cx="557918" cy="63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Users\Administrator\Desktop\孔子剧照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6108" y="1458030"/>
            <a:ext cx="3900028" cy="21145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C:\Users\Administrator\Desktop\孔子.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5567"/>
          <a:stretch>
            <a:fillRect/>
          </a:stretch>
        </p:blipFill>
        <p:spPr bwMode="auto">
          <a:xfrm>
            <a:off x="6838743" y="445349"/>
            <a:ext cx="2100791" cy="3376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9" name="Picture 7" descr="C:\Users\Administrator\Desktop\孔子剧照1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254"/>
          <a:stretch>
            <a:fillRect/>
          </a:stretch>
        </p:blipFill>
        <p:spPr bwMode="auto">
          <a:xfrm>
            <a:off x="488634" y="4370765"/>
            <a:ext cx="3612473" cy="20793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Administrator\Desktop\孔子剧照1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287" r="5215"/>
          <a:stretch>
            <a:fillRect/>
          </a:stretch>
        </p:blipFill>
        <p:spPr bwMode="auto">
          <a:xfrm>
            <a:off x="4868337" y="4254199"/>
            <a:ext cx="4071197" cy="2312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28940"/>
          <a:stretch>
            <a:fillRect/>
          </a:stretch>
        </p:blipFill>
        <p:spPr bwMode="auto">
          <a:xfrm>
            <a:off x="0" y="3611979"/>
            <a:ext cx="7596336" cy="641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5"/>
          <p:cNvSpPr>
            <a:spLocks noChangeArrowheads="1"/>
          </p:cNvSpPr>
          <p:nvPr/>
        </p:nvSpPr>
        <p:spPr bwMode="auto">
          <a:xfrm>
            <a:off x="1500807" y="2288540"/>
            <a:ext cx="17262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000" dirty="0" smtClean="0">
                <a:effectLst>
                  <a:outerShdw blurRad="38100" dist="38100" dir="2700000" algn="tl">
                    <a:srgbClr val="000000">
                      <a:alpha val="43137"/>
                    </a:srgbClr>
                  </a:outerShdw>
                </a:effectLst>
                <a:latin typeface="经典繁毛楷" pitchFamily="49" charset="-122"/>
                <a:ea typeface="经典繁毛楷" pitchFamily="49" charset="-122"/>
                <a:cs typeface="经典繁毛楷" pitchFamily="49" charset="-122"/>
                <a:sym typeface="叶根友毛笔行书简体" pitchFamily="2" charset="-122"/>
              </a:rPr>
              <a:t>二</a:t>
            </a:r>
            <a:endParaRPr lang="zh-CN" altLang="en-US" sz="1600" dirty="0">
              <a:effectLst>
                <a:outerShdw blurRad="38100" dist="38100" dir="2700000" algn="tl">
                  <a:srgbClr val="000000">
                    <a:alpha val="43137"/>
                  </a:srgbClr>
                </a:outerShdw>
              </a:effectLst>
              <a:latin typeface="经典繁毛楷" pitchFamily="49" charset="-122"/>
              <a:ea typeface="经典繁毛楷" pitchFamily="49" charset="-122"/>
              <a:cs typeface="经典繁毛楷" pitchFamily="49" charset="-122"/>
            </a:endParaRPr>
          </a:p>
        </p:txBody>
      </p:sp>
      <p:sp>
        <p:nvSpPr>
          <p:cNvPr id="11" name="矩形 10"/>
          <p:cNvSpPr/>
          <p:nvPr/>
        </p:nvSpPr>
        <p:spPr>
          <a:xfrm>
            <a:off x="2699792" y="2803807"/>
            <a:ext cx="3744416" cy="1200329"/>
          </a:xfrm>
          <a:prstGeom prst="rect">
            <a:avLst/>
          </a:prstGeom>
        </p:spPr>
        <p:txBody>
          <a:bodyPr wrap="square">
            <a:spAutoFit/>
          </a:bodyPr>
          <a:lstStyle/>
          <a:p>
            <a:pPr algn="ctr"/>
            <a:r>
              <a:rPr lang="zh-CN" altLang="zh-CN" sz="4400" dirty="0"/>
              <a:t>创作阵容</a:t>
            </a:r>
            <a:endParaRPr lang="zh-CN" altLang="zh-CN" sz="4400" dirty="0"/>
          </a:p>
          <a:p>
            <a:pPr algn="ctr"/>
            <a:endParaRPr lang="zh-CN" altLang="en-US" sz="2800" dirty="0">
              <a:latin typeface="经典繁毛楷" pitchFamily="49" charset="-122"/>
              <a:ea typeface="经典繁毛楷" pitchFamily="49" charset="-122"/>
              <a:cs typeface="经典繁毛楷" pitchFamily="49" charset="-122"/>
            </a:endParaRPr>
          </a:p>
        </p:txBody>
      </p:sp>
      <p:pic>
        <p:nvPicPr>
          <p:cNvPr id="14" name="Picture 12" descr="C:\Users\owen\Desktop\肖雅婷\未标题-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68559" y="1916833"/>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1772816"/>
            <a:ext cx="2300288"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墨山水"/>
          <p:cNvPicPr>
            <a:picLocks noChangeAspect="1" noChangeArrowheads="1"/>
          </p:cNvPicPr>
          <p:nvPr/>
        </p:nvPicPr>
        <p:blipFill rotWithShape="1">
          <a:blip r:embed="rId1" cstate="print">
            <a:clrChange>
              <a:clrFrom>
                <a:srgbClr val="FDFDFD"/>
              </a:clrFrom>
              <a:clrTo>
                <a:srgbClr val="FDFDFD">
                  <a:alpha val="0"/>
                </a:srgbClr>
              </a:clrTo>
            </a:clrChange>
            <a:extLst>
              <a:ext uri="{28A0092B-C50C-407E-A947-70E740481C1C}">
                <a14:useLocalDpi xmlns:a14="http://schemas.microsoft.com/office/drawing/2010/main" val="0"/>
              </a:ext>
            </a:extLst>
          </a:blip>
          <a:srcRect r="43913" b="45136"/>
          <a:stretch>
            <a:fillRect/>
          </a:stretch>
        </p:blipFill>
        <p:spPr bwMode="auto">
          <a:xfrm flipH="1">
            <a:off x="3434661" y="2636912"/>
            <a:ext cx="5724808" cy="236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Users\owen\Desktop\肖雅婷\未标题-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68559" y="1916833"/>
            <a:ext cx="2263135" cy="22631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12524" t="17742" r="30010" b="17742"/>
          <a:stretch>
            <a:fillRect/>
          </a:stretch>
        </p:blipFill>
        <p:spPr bwMode="auto">
          <a:xfrm>
            <a:off x="6838743" y="6106988"/>
            <a:ext cx="2295872" cy="6452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187624" y="764704"/>
            <a:ext cx="7344816" cy="523220"/>
          </a:xfrm>
          <a:prstGeom prst="rect">
            <a:avLst/>
          </a:prstGeom>
        </p:spPr>
        <p:txBody>
          <a:bodyPr wrap="square">
            <a:spAutoFit/>
          </a:bodyPr>
          <a:lstStyle/>
          <a:p>
            <a:r>
              <a:rPr lang="zh-CN" altLang="en-US" sz="2800" dirty="0" smtClean="0">
                <a:solidFill>
                  <a:srgbClr val="FF0000"/>
                </a:solidFill>
                <a:latin typeface="华文中宋" panose="02010600040101010101" pitchFamily="2" charset="-122"/>
                <a:ea typeface="华文中宋" panose="02010600040101010101" pitchFamily="2" charset="-122"/>
              </a:rPr>
              <a:t>编</a:t>
            </a:r>
            <a:r>
              <a:rPr lang="zh-CN" altLang="en-US" sz="2000" dirty="0" smtClean="0">
                <a:latin typeface="华文中宋" panose="02010600040101010101" pitchFamily="2" charset="-122"/>
                <a:ea typeface="华文中宋" panose="02010600040101010101" pitchFamily="2" charset="-122"/>
              </a:rPr>
              <a:t>剧：</a:t>
            </a:r>
            <a:r>
              <a:rPr lang="zh-CN" altLang="zh-CN" sz="2000" dirty="0">
                <a:latin typeface="华文中宋" panose="02010600040101010101" pitchFamily="2" charset="-122"/>
                <a:ea typeface="华文中宋" panose="02010600040101010101" pitchFamily="2" charset="-122"/>
              </a:rPr>
              <a:t>中央戏剧学院导演系教授</a:t>
            </a:r>
            <a:r>
              <a:rPr lang="zh-CN" altLang="en-US" sz="2000" dirty="0">
                <a:latin typeface="华文中宋" panose="02010600040101010101" pitchFamily="2" charset="-122"/>
                <a:ea typeface="华文中宋" panose="02010600040101010101" pitchFamily="2" charset="-122"/>
              </a:rPr>
              <a:t>   </a:t>
            </a:r>
            <a:r>
              <a:rPr lang="zh-CN" altLang="zh-CN" sz="2400" b="1" dirty="0">
                <a:latin typeface="华文中宋" panose="02010600040101010101" pitchFamily="2" charset="-122"/>
                <a:ea typeface="华文中宋" panose="02010600040101010101" pitchFamily="2" charset="-122"/>
              </a:rPr>
              <a:t>丁如</a:t>
            </a:r>
            <a:r>
              <a:rPr lang="zh-CN" altLang="zh-CN" sz="2400" b="1" dirty="0" smtClean="0">
                <a:latin typeface="华文中宋" panose="02010600040101010101" pitchFamily="2" charset="-122"/>
                <a:ea typeface="华文中宋" panose="02010600040101010101" pitchFamily="2" charset="-122"/>
              </a:rPr>
              <a:t>如</a:t>
            </a:r>
            <a:r>
              <a:rPr lang="en-US" altLang="zh-CN" sz="2400" b="1" dirty="0" smtClean="0">
                <a:latin typeface="华文中宋" panose="02010600040101010101" pitchFamily="2" charset="-122"/>
                <a:ea typeface="华文中宋" panose="02010600040101010101" pitchFamily="2" charset="-122"/>
              </a:rPr>
              <a:t>  </a:t>
            </a:r>
            <a:r>
              <a:rPr lang="zh-CN" altLang="en-US" sz="2400" b="1" dirty="0" smtClean="0">
                <a:latin typeface="华文中宋" panose="02010600040101010101" pitchFamily="2" charset="-122"/>
                <a:ea typeface="华文中宋" panose="02010600040101010101" pitchFamily="2" charset="-122"/>
              </a:rPr>
              <a:t>金然</a:t>
            </a:r>
            <a:endParaRPr lang="zh-CN" altLang="en-US" sz="2000" b="1" dirty="0">
              <a:latin typeface="华文中宋" panose="02010600040101010101" pitchFamily="2" charset="-122"/>
              <a:ea typeface="华文中宋" panose="02010600040101010101" pitchFamily="2" charset="-122"/>
            </a:endParaRPr>
          </a:p>
        </p:txBody>
      </p:sp>
      <p:sp>
        <p:nvSpPr>
          <p:cNvPr id="3" name="矩形 2"/>
          <p:cNvSpPr/>
          <p:nvPr/>
        </p:nvSpPr>
        <p:spPr>
          <a:xfrm>
            <a:off x="1187624" y="2287326"/>
            <a:ext cx="7303602" cy="523220"/>
          </a:xfrm>
          <a:prstGeom prst="rect">
            <a:avLst/>
          </a:prstGeom>
        </p:spPr>
        <p:txBody>
          <a:bodyPr wrap="none">
            <a:spAutoFit/>
          </a:bodyPr>
          <a:lstStyle/>
          <a:p>
            <a:r>
              <a:rPr lang="zh-CN" altLang="en-US" sz="2800" dirty="0" smtClean="0">
                <a:solidFill>
                  <a:srgbClr val="FF0000"/>
                </a:solidFill>
                <a:latin typeface="华文中宋" panose="02010600040101010101" pitchFamily="2" charset="-122"/>
                <a:ea typeface="华文中宋" panose="02010600040101010101" pitchFamily="2" charset="-122"/>
              </a:rPr>
              <a:t>舞</a:t>
            </a:r>
            <a:r>
              <a:rPr lang="zh-CN" altLang="en-US" sz="2000" dirty="0" smtClean="0">
                <a:latin typeface="华文中宋" panose="02010600040101010101" pitchFamily="2" charset="-122"/>
                <a:ea typeface="华文中宋" panose="02010600040101010101" pitchFamily="2" charset="-122"/>
              </a:rPr>
              <a:t>美：</a:t>
            </a:r>
            <a:r>
              <a:rPr lang="zh-CN" altLang="zh-CN" sz="2000" dirty="0">
                <a:latin typeface="华文中宋" panose="02010600040101010101" pitchFamily="2" charset="-122"/>
                <a:ea typeface="华文中宋" panose="02010600040101010101" pitchFamily="2" charset="-122"/>
              </a:rPr>
              <a:t>文化部“文华舞台美术（舞台设计）奖</a:t>
            </a:r>
            <a:r>
              <a:rPr lang="zh-CN" altLang="zh-CN" sz="2000" dirty="0" smtClean="0">
                <a:latin typeface="华文中宋" panose="02010600040101010101" pitchFamily="2" charset="-122"/>
                <a:ea typeface="华文中宋" panose="02010600040101010101" pitchFamily="2" charset="-122"/>
              </a:rPr>
              <a:t>”</a:t>
            </a:r>
            <a:r>
              <a:rPr lang="zh-CN" altLang="en-US" sz="2000" dirty="0" smtClean="0">
                <a:latin typeface="华文中宋" panose="02010600040101010101" pitchFamily="2" charset="-122"/>
                <a:ea typeface="华文中宋" panose="02010600040101010101" pitchFamily="2" charset="-122"/>
              </a:rPr>
              <a:t>获得者   </a:t>
            </a:r>
            <a:r>
              <a:rPr lang="zh-CN" altLang="zh-CN" sz="2400" b="1" dirty="0">
                <a:latin typeface="华文中宋" panose="02010600040101010101" pitchFamily="2" charset="-122"/>
                <a:ea typeface="华文中宋" panose="02010600040101010101" pitchFamily="2" charset="-122"/>
              </a:rPr>
              <a:t>王琛</a:t>
            </a:r>
            <a:endParaRPr lang="zh-CN" altLang="en-US" sz="2400" b="1" dirty="0">
              <a:latin typeface="华文中宋" panose="02010600040101010101" pitchFamily="2" charset="-122"/>
              <a:ea typeface="华文中宋" panose="02010600040101010101" pitchFamily="2" charset="-122"/>
            </a:endParaRPr>
          </a:p>
        </p:txBody>
      </p:sp>
      <p:sp>
        <p:nvSpPr>
          <p:cNvPr id="5" name="矩形 4"/>
          <p:cNvSpPr/>
          <p:nvPr/>
        </p:nvSpPr>
        <p:spPr>
          <a:xfrm>
            <a:off x="1220167" y="3140968"/>
            <a:ext cx="4820550" cy="523220"/>
          </a:xfrm>
          <a:prstGeom prst="rect">
            <a:avLst/>
          </a:prstGeom>
        </p:spPr>
        <p:txBody>
          <a:bodyPr wrap="none">
            <a:spAutoFit/>
          </a:bodyPr>
          <a:lstStyle/>
          <a:p>
            <a:r>
              <a:rPr lang="zh-CN" altLang="en-US" sz="2800" dirty="0" smtClean="0">
                <a:solidFill>
                  <a:srgbClr val="FF0000"/>
                </a:solidFill>
                <a:latin typeface="华文中宋" panose="02010600040101010101" pitchFamily="2" charset="-122"/>
                <a:ea typeface="华文中宋" panose="02010600040101010101" pitchFamily="2" charset="-122"/>
              </a:rPr>
              <a:t>灯</a:t>
            </a:r>
            <a:r>
              <a:rPr lang="zh-CN" altLang="en-US" sz="2000" dirty="0" smtClean="0">
                <a:latin typeface="华文中宋" panose="02010600040101010101" pitchFamily="2" charset="-122"/>
                <a:ea typeface="华文中宋" panose="02010600040101010101" pitchFamily="2" charset="-122"/>
              </a:rPr>
              <a:t>光：</a:t>
            </a:r>
            <a:r>
              <a:rPr lang="zh-CN" altLang="zh-CN" sz="2000" dirty="0">
                <a:latin typeface="华文中宋" panose="02010600040101010101" pitchFamily="2" charset="-122"/>
                <a:ea typeface="华文中宋" panose="02010600040101010101" pitchFamily="2" charset="-122"/>
              </a:rPr>
              <a:t>中国芭蕾舞团灯光设计</a:t>
            </a:r>
            <a:r>
              <a:rPr lang="zh-CN" altLang="en-US" sz="2000" dirty="0">
                <a:latin typeface="华文中宋" panose="02010600040101010101" pitchFamily="2" charset="-122"/>
                <a:ea typeface="华文中宋" panose="02010600040101010101" pitchFamily="2" charset="-122"/>
              </a:rPr>
              <a:t>师    </a:t>
            </a:r>
            <a:r>
              <a:rPr lang="zh-CN" altLang="zh-CN" sz="2400" b="1" dirty="0">
                <a:latin typeface="华文中宋" panose="02010600040101010101" pitchFamily="2" charset="-122"/>
                <a:ea typeface="华文中宋" panose="02010600040101010101" pitchFamily="2" charset="-122"/>
              </a:rPr>
              <a:t>邓文</a:t>
            </a:r>
            <a:endParaRPr lang="zh-CN" altLang="en-US" sz="2400" b="1" dirty="0">
              <a:latin typeface="华文中宋" panose="02010600040101010101" pitchFamily="2" charset="-122"/>
              <a:ea typeface="华文中宋" panose="02010600040101010101" pitchFamily="2" charset="-122"/>
            </a:endParaRPr>
          </a:p>
        </p:txBody>
      </p:sp>
      <p:sp>
        <p:nvSpPr>
          <p:cNvPr id="8" name="矩形 7"/>
          <p:cNvSpPr/>
          <p:nvPr/>
        </p:nvSpPr>
        <p:spPr>
          <a:xfrm>
            <a:off x="1214612" y="3933056"/>
            <a:ext cx="7317828" cy="523220"/>
          </a:xfrm>
          <a:prstGeom prst="rect">
            <a:avLst/>
          </a:prstGeom>
        </p:spPr>
        <p:txBody>
          <a:bodyPr wrap="square">
            <a:spAutoFit/>
          </a:bodyPr>
          <a:lstStyle/>
          <a:p>
            <a:r>
              <a:rPr lang="zh-CN" altLang="en-US" sz="2800" dirty="0" smtClean="0">
                <a:solidFill>
                  <a:srgbClr val="FF0000"/>
                </a:solidFill>
                <a:latin typeface="华文中宋" panose="02010600040101010101" pitchFamily="2" charset="-122"/>
                <a:ea typeface="华文中宋" panose="02010600040101010101" pitchFamily="2" charset="-122"/>
              </a:rPr>
              <a:t>服</a:t>
            </a:r>
            <a:r>
              <a:rPr lang="zh-CN" altLang="en-US" sz="2000" dirty="0" smtClean="0">
                <a:latin typeface="华文中宋" panose="02010600040101010101" pitchFamily="2" charset="-122"/>
                <a:ea typeface="华文中宋" panose="02010600040101010101" pitchFamily="2" charset="-122"/>
              </a:rPr>
              <a:t>装化妆设计：</a:t>
            </a:r>
            <a:r>
              <a:rPr lang="zh-CN" altLang="zh-CN" sz="2000" dirty="0">
                <a:latin typeface="华文中宋" panose="02010600040101010101" pitchFamily="2" charset="-122"/>
                <a:ea typeface="华文中宋" panose="02010600040101010101" pitchFamily="2" charset="-122"/>
              </a:rPr>
              <a:t>国家一级美术师</a:t>
            </a:r>
            <a:r>
              <a:rPr lang="zh-CN" altLang="zh-CN" sz="2000" dirty="0" smtClean="0">
                <a:latin typeface="华文中宋" panose="02010600040101010101" pitchFamily="2" charset="-122"/>
                <a:ea typeface="华文中宋" panose="02010600040101010101" pitchFamily="2" charset="-122"/>
              </a:rPr>
              <a:t>、人物</a:t>
            </a:r>
            <a:r>
              <a:rPr lang="zh-CN" altLang="zh-CN" sz="2000" dirty="0">
                <a:latin typeface="华文中宋" panose="02010600040101010101" pitchFamily="2" charset="-122"/>
                <a:ea typeface="华文中宋" panose="02010600040101010101" pitchFamily="2" charset="-122"/>
              </a:rPr>
              <a:t>造型师设计师</a:t>
            </a:r>
            <a:r>
              <a:rPr lang="en-US" altLang="zh-CN" sz="2000" dirty="0">
                <a:latin typeface="华文中宋" panose="02010600040101010101" pitchFamily="2" charset="-122"/>
                <a:ea typeface="华文中宋" panose="02010600040101010101" pitchFamily="2" charset="-122"/>
              </a:rPr>
              <a:t>   </a:t>
            </a:r>
            <a:r>
              <a:rPr lang="zh-CN" altLang="zh-CN" sz="2400" b="1" dirty="0" smtClean="0">
                <a:latin typeface="华文中宋" panose="02010600040101010101" pitchFamily="2" charset="-122"/>
                <a:ea typeface="华文中宋" panose="02010600040101010101" pitchFamily="2" charset="-122"/>
              </a:rPr>
              <a:t>陈敏正</a:t>
            </a:r>
            <a:r>
              <a:rPr lang="en-US" altLang="zh-CN" sz="2000" b="1" dirty="0" smtClean="0">
                <a:latin typeface="华文中宋" panose="02010600040101010101" pitchFamily="2" charset="-122"/>
                <a:ea typeface="华文中宋" panose="02010600040101010101" pitchFamily="2" charset="-122"/>
              </a:rPr>
              <a:t>   </a:t>
            </a:r>
            <a:endParaRPr lang="zh-CN" altLang="en-US" sz="2000" b="1" dirty="0">
              <a:latin typeface="华文中宋" panose="02010600040101010101" pitchFamily="2" charset="-122"/>
              <a:ea typeface="华文中宋" panose="02010600040101010101" pitchFamily="2" charset="-122"/>
            </a:endParaRPr>
          </a:p>
        </p:txBody>
      </p:sp>
      <p:sp>
        <p:nvSpPr>
          <p:cNvPr id="7" name="矩形 6"/>
          <p:cNvSpPr/>
          <p:nvPr/>
        </p:nvSpPr>
        <p:spPr>
          <a:xfrm>
            <a:off x="1220167" y="4797152"/>
            <a:ext cx="7240265" cy="892552"/>
          </a:xfrm>
          <a:prstGeom prst="rect">
            <a:avLst/>
          </a:prstGeom>
        </p:spPr>
        <p:txBody>
          <a:bodyPr wrap="square">
            <a:spAutoFit/>
          </a:bodyPr>
          <a:lstStyle/>
          <a:p>
            <a:r>
              <a:rPr lang="zh-CN" altLang="en-US" sz="2800" dirty="0">
                <a:solidFill>
                  <a:srgbClr val="FF0000"/>
                </a:solidFill>
                <a:latin typeface="华文中宋" panose="02010600040101010101" pitchFamily="2" charset="-122"/>
                <a:ea typeface="华文中宋" panose="02010600040101010101" pitchFamily="2" charset="-122"/>
              </a:rPr>
              <a:t>作</a:t>
            </a:r>
            <a:r>
              <a:rPr lang="zh-CN" altLang="en-US" sz="2000" dirty="0">
                <a:latin typeface="华文中宋" panose="02010600040101010101" pitchFamily="2" charset="-122"/>
                <a:ea typeface="华文中宋" panose="02010600040101010101" pitchFamily="2" charset="-122"/>
              </a:rPr>
              <a:t>曲：</a:t>
            </a:r>
            <a:r>
              <a:rPr lang="zh-CN" altLang="zh-CN" sz="2000" dirty="0">
                <a:latin typeface="华文中宋" panose="02010600040101010101" pitchFamily="2" charset="-122"/>
                <a:ea typeface="华文中宋" panose="02010600040101010101" pitchFamily="2" charset="-122"/>
              </a:rPr>
              <a:t>国家一级作曲家</a:t>
            </a:r>
            <a:r>
              <a:rPr lang="zh-CN" altLang="zh-CN" sz="2000" dirty="0" smtClean="0">
                <a:latin typeface="华文中宋" panose="02010600040101010101" pitchFamily="2" charset="-122"/>
                <a:ea typeface="华文中宋" panose="02010600040101010101" pitchFamily="2" charset="-122"/>
              </a:rPr>
              <a:t>、</a:t>
            </a:r>
            <a:endParaRPr lang="en-US" altLang="zh-CN" sz="2000" dirty="0" smtClean="0">
              <a:latin typeface="华文中宋" panose="02010600040101010101" pitchFamily="2" charset="-122"/>
              <a:ea typeface="华文中宋" panose="02010600040101010101" pitchFamily="2" charset="-122"/>
            </a:endParaRPr>
          </a:p>
          <a:p>
            <a:r>
              <a:rPr lang="en-US" altLang="zh-CN" sz="2000" dirty="0">
                <a:latin typeface="华文中宋" panose="02010600040101010101" pitchFamily="2" charset="-122"/>
                <a:ea typeface="华文中宋" panose="02010600040101010101" pitchFamily="2" charset="-122"/>
              </a:rPr>
              <a:t> </a:t>
            </a:r>
            <a:r>
              <a:rPr lang="en-US" altLang="zh-CN" sz="2000" dirty="0" smtClean="0">
                <a:latin typeface="华文中宋" panose="02010600040101010101" pitchFamily="2" charset="-122"/>
                <a:ea typeface="华文中宋" panose="02010600040101010101" pitchFamily="2" charset="-122"/>
              </a:rPr>
              <a:t>        </a:t>
            </a:r>
            <a:r>
              <a:rPr lang="zh-CN" altLang="zh-CN" sz="2000" dirty="0" smtClean="0">
                <a:latin typeface="华文中宋" panose="02010600040101010101" pitchFamily="2" charset="-122"/>
                <a:ea typeface="华文中宋" panose="02010600040101010101" pitchFamily="2" charset="-122"/>
              </a:rPr>
              <a:t>中国</a:t>
            </a:r>
            <a:r>
              <a:rPr lang="zh-CN" altLang="zh-CN" sz="2000" dirty="0">
                <a:latin typeface="华文中宋" panose="02010600040101010101" pitchFamily="2" charset="-122"/>
                <a:ea typeface="华文中宋" panose="02010600040101010101" pitchFamily="2" charset="-122"/>
              </a:rPr>
              <a:t>电视“飞天奖”音乐奖的</a:t>
            </a:r>
            <a:r>
              <a:rPr lang="zh-CN" altLang="zh-CN" sz="2000" dirty="0" smtClean="0">
                <a:latin typeface="华文中宋" panose="02010600040101010101" pitchFamily="2" charset="-122"/>
                <a:ea typeface="华文中宋" panose="02010600040101010101" pitchFamily="2" charset="-122"/>
              </a:rPr>
              <a:t>获得者</a:t>
            </a:r>
            <a:r>
              <a:rPr lang="en-US" altLang="zh-CN" sz="2000" dirty="0" smtClean="0">
                <a:latin typeface="华文中宋" panose="02010600040101010101" pitchFamily="2" charset="-122"/>
                <a:ea typeface="华文中宋" panose="02010600040101010101" pitchFamily="2" charset="-122"/>
              </a:rPr>
              <a:t>   </a:t>
            </a:r>
            <a:r>
              <a:rPr lang="zh-CN" altLang="zh-CN" sz="2400" b="1" dirty="0" smtClean="0">
                <a:latin typeface="华文中宋" panose="02010600040101010101" pitchFamily="2" charset="-122"/>
                <a:ea typeface="华文中宋" panose="02010600040101010101" pitchFamily="2" charset="-122"/>
              </a:rPr>
              <a:t>王宪</a:t>
            </a:r>
            <a:endParaRPr lang="zh-CN" altLang="en-US" sz="2400" b="1" dirty="0">
              <a:latin typeface="华文中宋" panose="02010600040101010101" pitchFamily="2" charset="-122"/>
              <a:ea typeface="华文中宋" panose="02010600040101010101" pitchFamily="2" charset="-122"/>
            </a:endParaRPr>
          </a:p>
        </p:txBody>
      </p:sp>
      <p:sp>
        <p:nvSpPr>
          <p:cNvPr id="11" name="矩形 10"/>
          <p:cNvSpPr/>
          <p:nvPr/>
        </p:nvSpPr>
        <p:spPr>
          <a:xfrm>
            <a:off x="1187624" y="1484784"/>
            <a:ext cx="7344816" cy="523220"/>
          </a:xfrm>
          <a:prstGeom prst="rect">
            <a:avLst/>
          </a:prstGeom>
        </p:spPr>
        <p:txBody>
          <a:bodyPr wrap="square">
            <a:spAutoFit/>
          </a:bodyPr>
          <a:lstStyle/>
          <a:p>
            <a:r>
              <a:rPr lang="zh-CN" altLang="en-US" sz="2800" dirty="0">
                <a:solidFill>
                  <a:srgbClr val="FF0000"/>
                </a:solidFill>
                <a:latin typeface="华文中宋" panose="02010600040101010101" pitchFamily="2" charset="-122"/>
                <a:ea typeface="华文中宋" panose="02010600040101010101" pitchFamily="2" charset="-122"/>
              </a:rPr>
              <a:t>导</a:t>
            </a:r>
            <a:r>
              <a:rPr lang="zh-CN" altLang="en-US" sz="2000" dirty="0" smtClean="0">
                <a:latin typeface="华文中宋" panose="02010600040101010101" pitchFamily="2" charset="-122"/>
                <a:ea typeface="华文中宋" panose="02010600040101010101" pitchFamily="2" charset="-122"/>
              </a:rPr>
              <a:t>演：</a:t>
            </a:r>
            <a:r>
              <a:rPr lang="zh-CN" altLang="zh-CN" sz="2000" dirty="0">
                <a:latin typeface="华文中宋" panose="02010600040101010101" pitchFamily="2" charset="-122"/>
                <a:ea typeface="华文中宋" panose="02010600040101010101" pitchFamily="2" charset="-122"/>
              </a:rPr>
              <a:t>中央戏剧学院导演系教授</a:t>
            </a:r>
            <a:r>
              <a:rPr lang="zh-CN" altLang="en-US" sz="2000" dirty="0">
                <a:latin typeface="华文中宋" panose="02010600040101010101" pitchFamily="2" charset="-122"/>
                <a:ea typeface="华文中宋" panose="02010600040101010101" pitchFamily="2" charset="-122"/>
              </a:rPr>
              <a:t>   </a:t>
            </a:r>
            <a:r>
              <a:rPr lang="zh-CN" altLang="zh-CN" sz="2400" b="1" dirty="0">
                <a:latin typeface="华文中宋" panose="02010600040101010101" pitchFamily="2" charset="-122"/>
                <a:ea typeface="华文中宋" panose="02010600040101010101" pitchFamily="2" charset="-122"/>
              </a:rPr>
              <a:t>丁如</a:t>
            </a:r>
            <a:r>
              <a:rPr lang="zh-CN" altLang="zh-CN" sz="2400" b="1" dirty="0" smtClean="0">
                <a:latin typeface="华文中宋" panose="02010600040101010101" pitchFamily="2" charset="-122"/>
                <a:ea typeface="华文中宋" panose="02010600040101010101" pitchFamily="2" charset="-122"/>
              </a:rPr>
              <a:t>如</a:t>
            </a:r>
            <a:endParaRPr lang="zh-CN" altLang="en-US" sz="2000" b="1" dirty="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1279</Words>
  <Application>WPS 演示</Application>
  <PresentationFormat>全屏显示(4:3)</PresentationFormat>
  <Paragraphs>115</Paragraphs>
  <Slides>18</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华文隶书</vt:lpstr>
      <vt:lpstr>经典繁毛楷</vt:lpstr>
      <vt:lpstr>叶根友毛笔行书简体</vt:lpstr>
      <vt:lpstr>华文中宋</vt:lpstr>
      <vt:lpstr>华文行楷</vt:lpstr>
      <vt:lpstr>华文新魏</vt:lpstr>
      <vt:lpstr>Calibri</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owen</dc:creator>
  <cp:lastModifiedBy>Administrator</cp:lastModifiedBy>
  <cp:revision>212</cp:revision>
  <dcterms:created xsi:type="dcterms:W3CDTF">2013-05-21T09:35:00Z</dcterms:created>
  <dcterms:modified xsi:type="dcterms:W3CDTF">2016-09-29T02:07:38Z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